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9">
  <p:sldMasterIdLst>
    <p:sldMasterId id="2147483665" r:id="rId4"/>
    <p:sldMasterId id="2147483691" r:id="rId5"/>
    <p:sldMasterId id="2147483695" r:id="rId6"/>
    <p:sldMasterId id="2147483671" r:id="rId7"/>
    <p:sldMasterId id="2147483693" r:id="rId8"/>
    <p:sldMasterId id="2147483663" r:id="rId9"/>
    <p:sldMasterId id="2147483677" r:id="rId10"/>
    <p:sldMasterId id="2147483679" r:id="rId11"/>
    <p:sldMasterId id="2147483681" r:id="rId12"/>
    <p:sldMasterId id="2147483673" r:id="rId13"/>
    <p:sldMasterId id="2147483669" r:id="rId14"/>
    <p:sldMasterId id="2147483683" r:id="rId15"/>
    <p:sldMasterId id="2147483685" r:id="rId16"/>
    <p:sldMasterId id="2147483687" r:id="rId17"/>
    <p:sldMasterId id="2147483689" r:id="rId18"/>
  </p:sldMasterIdLst>
  <p:notesMasterIdLst>
    <p:notesMasterId r:id="rId57"/>
  </p:notesMasterIdLst>
  <p:handoutMasterIdLst>
    <p:handoutMasterId r:id="rId58"/>
  </p:handoutMasterIdLst>
  <p:sldIdLst>
    <p:sldId id="1871" r:id="rId19"/>
    <p:sldId id="2160" r:id="rId20"/>
    <p:sldId id="2161" r:id="rId21"/>
    <p:sldId id="2162" r:id="rId22"/>
    <p:sldId id="2176" r:id="rId23"/>
    <p:sldId id="2163" r:id="rId24"/>
    <p:sldId id="2177" r:id="rId25"/>
    <p:sldId id="2164" r:id="rId26"/>
    <p:sldId id="2165" r:id="rId27"/>
    <p:sldId id="2166" r:id="rId28"/>
    <p:sldId id="2178" r:id="rId29"/>
    <p:sldId id="2167" r:id="rId30"/>
    <p:sldId id="2168" r:id="rId31"/>
    <p:sldId id="2180" r:id="rId32"/>
    <p:sldId id="2181" r:id="rId33"/>
    <p:sldId id="2183" r:id="rId34"/>
    <p:sldId id="2184" r:id="rId35"/>
    <p:sldId id="2185" r:id="rId36"/>
    <p:sldId id="2170" r:id="rId37"/>
    <p:sldId id="2179" r:id="rId38"/>
    <p:sldId id="2171" r:id="rId39"/>
    <p:sldId id="2186" r:id="rId40"/>
    <p:sldId id="2187" r:id="rId41"/>
    <p:sldId id="2188" r:id="rId42"/>
    <p:sldId id="2189" r:id="rId43"/>
    <p:sldId id="2172" r:id="rId44"/>
    <p:sldId id="2190" r:id="rId45"/>
    <p:sldId id="2173" r:id="rId46"/>
    <p:sldId id="2175" r:id="rId47"/>
    <p:sldId id="2191" r:id="rId48"/>
    <p:sldId id="2192" r:id="rId49"/>
    <p:sldId id="2193" r:id="rId50"/>
    <p:sldId id="2194" r:id="rId51"/>
    <p:sldId id="2195" r:id="rId52"/>
    <p:sldId id="2196" r:id="rId53"/>
    <p:sldId id="2197" r:id="rId54"/>
    <p:sldId id="2198" r:id="rId55"/>
    <p:sldId id="214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D6D9"/>
    <a:srgbClr val="8C1A4B"/>
    <a:srgbClr val="810440"/>
    <a:srgbClr val="0000FF"/>
    <a:srgbClr val="C79F83"/>
    <a:srgbClr val="7093C6"/>
    <a:srgbClr val="A6A6A6"/>
    <a:srgbClr val="03BAC4"/>
    <a:srgbClr val="92A1B8"/>
    <a:srgbClr val="8F9F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37" autoAdjust="0"/>
    <p:restoredTop sz="95407" autoAdjust="0"/>
  </p:normalViewPr>
  <p:slideViewPr>
    <p:cSldViewPr snapToGrid="0">
      <p:cViewPr>
        <p:scale>
          <a:sx n="98" d="100"/>
          <a:sy n="98" d="100"/>
        </p:scale>
        <p:origin x="342" y="-84"/>
      </p:cViewPr>
      <p:guideLst>
        <p:guide orient="horz" pos="2160"/>
        <p:guide pos="3840"/>
      </p:guideLst>
    </p:cSldViewPr>
  </p:slideViewPr>
  <p:notesTextViewPr>
    <p:cViewPr>
      <p:scale>
        <a:sx n="1" d="1"/>
        <a:sy n="1" d="1"/>
      </p:scale>
      <p:origin x="0" y="0"/>
    </p:cViewPr>
  </p:notesTextViewPr>
  <p:sorterViewPr>
    <p:cViewPr>
      <p:scale>
        <a:sx n="100" d="100"/>
        <a:sy n="100" d="100"/>
      </p:scale>
      <p:origin x="0" y="-228"/>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A68370-0A2E-4463-B665-50227E881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B172333-F3E3-461E-9939-1B183015E7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A0F248-A89F-44A6-A54A-7812C4A134E3}" type="datetimeFigureOut">
              <a:rPr lang="en-IN" smtClean="0"/>
              <a:t>20-01-2023</a:t>
            </a:fld>
            <a:endParaRPr lang="en-IN"/>
          </a:p>
        </p:txBody>
      </p:sp>
      <p:sp>
        <p:nvSpPr>
          <p:cNvPr id="4" name="Footer Placeholder 3">
            <a:extLst>
              <a:ext uri="{FF2B5EF4-FFF2-40B4-BE49-F238E27FC236}">
                <a16:creationId xmlns:a16="http://schemas.microsoft.com/office/drawing/2014/main" id="{0E2A312E-5875-4310-A500-3C16110975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5DDD105-C124-4D9E-AAD2-448298EFCB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D6C932-9187-41DC-8575-7AE78C9B3604}" type="slidenum">
              <a:rPr lang="en-IN" smtClean="0"/>
              <a:t>‹#›</a:t>
            </a:fld>
            <a:endParaRPr lang="en-IN"/>
          </a:p>
        </p:txBody>
      </p:sp>
    </p:spTree>
    <p:extLst>
      <p:ext uri="{BB962C8B-B14F-4D97-AF65-F5344CB8AC3E}">
        <p14:creationId xmlns:p14="http://schemas.microsoft.com/office/powerpoint/2010/main" val="2845417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201C6-9310-A840-9611-932B6F282013}" type="datetimeFigureOut">
              <a:rPr lang="en-US" smtClean="0"/>
              <a:t>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A2E1F-501F-1440-BD35-B19621E56AB5}" type="slidenum">
              <a:rPr lang="en-US" smtClean="0"/>
              <a:t>‹#›</a:t>
            </a:fld>
            <a:endParaRPr lang="en-US"/>
          </a:p>
        </p:txBody>
      </p:sp>
    </p:spTree>
    <p:extLst>
      <p:ext uri="{BB962C8B-B14F-4D97-AF65-F5344CB8AC3E}">
        <p14:creationId xmlns:p14="http://schemas.microsoft.com/office/powerpoint/2010/main" val="371608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2</a:t>
            </a:fld>
            <a:endParaRPr lang="en-US"/>
          </a:p>
        </p:txBody>
      </p:sp>
    </p:spTree>
    <p:extLst>
      <p:ext uri="{BB962C8B-B14F-4D97-AF65-F5344CB8AC3E}">
        <p14:creationId xmlns:p14="http://schemas.microsoft.com/office/powerpoint/2010/main" val="2022679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19</a:t>
            </a:fld>
            <a:endParaRPr lang="en-US"/>
          </a:p>
        </p:txBody>
      </p:sp>
    </p:spTree>
    <p:extLst>
      <p:ext uri="{BB962C8B-B14F-4D97-AF65-F5344CB8AC3E}">
        <p14:creationId xmlns:p14="http://schemas.microsoft.com/office/powerpoint/2010/main" val="3878581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21</a:t>
            </a:fld>
            <a:endParaRPr lang="en-US"/>
          </a:p>
        </p:txBody>
      </p:sp>
    </p:spTree>
    <p:extLst>
      <p:ext uri="{BB962C8B-B14F-4D97-AF65-F5344CB8AC3E}">
        <p14:creationId xmlns:p14="http://schemas.microsoft.com/office/powerpoint/2010/main" val="74911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26</a:t>
            </a:fld>
            <a:endParaRPr lang="en-US"/>
          </a:p>
        </p:txBody>
      </p:sp>
    </p:spTree>
    <p:extLst>
      <p:ext uri="{BB962C8B-B14F-4D97-AF65-F5344CB8AC3E}">
        <p14:creationId xmlns:p14="http://schemas.microsoft.com/office/powerpoint/2010/main" val="1042864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28</a:t>
            </a:fld>
            <a:endParaRPr lang="en-US"/>
          </a:p>
        </p:txBody>
      </p:sp>
    </p:spTree>
    <p:extLst>
      <p:ext uri="{BB962C8B-B14F-4D97-AF65-F5344CB8AC3E}">
        <p14:creationId xmlns:p14="http://schemas.microsoft.com/office/powerpoint/2010/main" val="2227856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29</a:t>
            </a:fld>
            <a:endParaRPr lang="en-US"/>
          </a:p>
        </p:txBody>
      </p:sp>
    </p:spTree>
    <p:extLst>
      <p:ext uri="{BB962C8B-B14F-4D97-AF65-F5344CB8AC3E}">
        <p14:creationId xmlns:p14="http://schemas.microsoft.com/office/powerpoint/2010/main" val="3161230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3</a:t>
            </a:fld>
            <a:endParaRPr lang="en-US"/>
          </a:p>
        </p:txBody>
      </p:sp>
    </p:spTree>
    <p:extLst>
      <p:ext uri="{BB962C8B-B14F-4D97-AF65-F5344CB8AC3E}">
        <p14:creationId xmlns:p14="http://schemas.microsoft.com/office/powerpoint/2010/main" val="93851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4</a:t>
            </a:fld>
            <a:endParaRPr lang="en-US"/>
          </a:p>
        </p:txBody>
      </p:sp>
    </p:spTree>
    <p:extLst>
      <p:ext uri="{BB962C8B-B14F-4D97-AF65-F5344CB8AC3E}">
        <p14:creationId xmlns:p14="http://schemas.microsoft.com/office/powerpoint/2010/main" val="265746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6</a:t>
            </a:fld>
            <a:endParaRPr lang="en-US"/>
          </a:p>
        </p:txBody>
      </p:sp>
    </p:spTree>
    <p:extLst>
      <p:ext uri="{BB962C8B-B14F-4D97-AF65-F5344CB8AC3E}">
        <p14:creationId xmlns:p14="http://schemas.microsoft.com/office/powerpoint/2010/main" val="2782212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8</a:t>
            </a:fld>
            <a:endParaRPr lang="en-US"/>
          </a:p>
        </p:txBody>
      </p:sp>
    </p:spTree>
    <p:extLst>
      <p:ext uri="{BB962C8B-B14F-4D97-AF65-F5344CB8AC3E}">
        <p14:creationId xmlns:p14="http://schemas.microsoft.com/office/powerpoint/2010/main" val="2357036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9</a:t>
            </a:fld>
            <a:endParaRPr lang="en-US"/>
          </a:p>
        </p:txBody>
      </p:sp>
    </p:spTree>
    <p:extLst>
      <p:ext uri="{BB962C8B-B14F-4D97-AF65-F5344CB8AC3E}">
        <p14:creationId xmlns:p14="http://schemas.microsoft.com/office/powerpoint/2010/main" val="4282149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10</a:t>
            </a:fld>
            <a:endParaRPr lang="en-US"/>
          </a:p>
        </p:txBody>
      </p:sp>
    </p:spTree>
    <p:extLst>
      <p:ext uri="{BB962C8B-B14F-4D97-AF65-F5344CB8AC3E}">
        <p14:creationId xmlns:p14="http://schemas.microsoft.com/office/powerpoint/2010/main" val="1140339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12</a:t>
            </a:fld>
            <a:endParaRPr lang="en-US"/>
          </a:p>
        </p:txBody>
      </p:sp>
    </p:spTree>
    <p:extLst>
      <p:ext uri="{BB962C8B-B14F-4D97-AF65-F5344CB8AC3E}">
        <p14:creationId xmlns:p14="http://schemas.microsoft.com/office/powerpoint/2010/main" val="55396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4BA2E1F-501F-1440-BD35-B19621E56AB5}" type="slidenum">
              <a:rPr lang="en-US" smtClean="0"/>
              <a:t>13</a:t>
            </a:fld>
            <a:endParaRPr lang="en-US"/>
          </a:p>
        </p:txBody>
      </p:sp>
    </p:spTree>
    <p:extLst>
      <p:ext uri="{BB962C8B-B14F-4D97-AF65-F5344CB8AC3E}">
        <p14:creationId xmlns:p14="http://schemas.microsoft.com/office/powerpoint/2010/main" val="1436059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8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649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42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298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86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51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33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032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A picture containing text, clipart&#10;&#10;Description automatically generated">
            <a:extLst>
              <a:ext uri="{FF2B5EF4-FFF2-40B4-BE49-F238E27FC236}">
                <a16:creationId xmlns:a16="http://schemas.microsoft.com/office/drawing/2014/main" id="{E9FAB8AE-7D78-A64B-9E24-74F42640F828}"/>
              </a:ext>
            </a:extLst>
          </p:cNvPr>
          <p:cNvPicPr>
            <a:picLocks noChangeAspect="1"/>
          </p:cNvPicPr>
          <p:nvPr userDrawn="1"/>
        </p:nvPicPr>
        <p:blipFill>
          <a:blip r:embed="rId2"/>
          <a:stretch>
            <a:fillRect/>
          </a:stretch>
        </p:blipFill>
        <p:spPr>
          <a:xfrm>
            <a:off x="3821293" y="3706853"/>
            <a:ext cx="4549413" cy="747742"/>
          </a:xfrm>
          <a:prstGeom prst="rect">
            <a:avLst/>
          </a:prstGeom>
        </p:spPr>
      </p:pic>
      <p:cxnSp>
        <p:nvCxnSpPr>
          <p:cNvPr id="10" name="Straight Connector 9">
            <a:extLst>
              <a:ext uri="{FF2B5EF4-FFF2-40B4-BE49-F238E27FC236}">
                <a16:creationId xmlns:a16="http://schemas.microsoft.com/office/drawing/2014/main" id="{8051B160-B253-E14B-9E91-704A6D09F190}"/>
              </a:ext>
            </a:extLst>
          </p:cNvPr>
          <p:cNvCxnSpPr>
            <a:cxnSpLocks/>
          </p:cNvCxnSpPr>
          <p:nvPr userDrawn="1"/>
        </p:nvCxnSpPr>
        <p:spPr>
          <a:xfrm>
            <a:off x="3821293" y="3429000"/>
            <a:ext cx="44661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E5F385E-9984-A544-BEA0-19F708F4875A}"/>
              </a:ext>
            </a:extLst>
          </p:cNvPr>
          <p:cNvSpPr txBox="1"/>
          <p:nvPr userDrawn="1"/>
        </p:nvSpPr>
        <p:spPr>
          <a:xfrm>
            <a:off x="4763198" y="2721114"/>
            <a:ext cx="2665602" cy="707886"/>
          </a:xfrm>
          <a:prstGeom prst="rect">
            <a:avLst/>
          </a:prstGeom>
          <a:noFill/>
        </p:spPr>
        <p:txBody>
          <a:bodyPr wrap="none" rtlCol="0">
            <a:spAutoFit/>
          </a:bodyPr>
          <a:lstStyle/>
          <a:p>
            <a:r>
              <a:rPr lang="en-US" sz="4000" dirty="0">
                <a:solidFill>
                  <a:srgbClr val="810440"/>
                </a:solidFill>
              </a:rPr>
              <a:t>THANK YOU</a:t>
            </a:r>
          </a:p>
        </p:txBody>
      </p:sp>
    </p:spTree>
    <p:extLst>
      <p:ext uri="{BB962C8B-B14F-4D97-AF65-F5344CB8AC3E}">
        <p14:creationId xmlns:p14="http://schemas.microsoft.com/office/powerpoint/2010/main" val="3013979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74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114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759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246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349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6020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5CCE9346-1B09-4D16-96A8-E82EA49E66FA}"/>
              </a:ext>
            </a:extLst>
          </p:cNvPr>
          <p:cNvPicPr>
            <a:picLocks noChangeAspect="1"/>
          </p:cNvPicPr>
          <p:nvPr userDrawn="1"/>
        </p:nvPicPr>
        <p:blipFill>
          <a:blip r:embed="rId3"/>
          <a:stretch>
            <a:fillRect/>
          </a:stretch>
        </p:blipFill>
        <p:spPr>
          <a:xfrm>
            <a:off x="10596375" y="36000"/>
            <a:ext cx="1548000" cy="35060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01F25F82-04F8-42A7-B22A-977B56C41D63}"/>
              </a:ext>
            </a:extLst>
          </p:cNvPr>
          <p:cNvPicPr>
            <a:picLocks noChangeAspect="1"/>
          </p:cNvPicPr>
          <p:nvPr userDrawn="1"/>
        </p:nvPicPr>
        <p:blipFill>
          <a:blip r:embed="rId4"/>
          <a:stretch>
            <a:fillRect/>
          </a:stretch>
        </p:blipFill>
        <p:spPr>
          <a:xfrm>
            <a:off x="0" y="2"/>
            <a:ext cx="1296000" cy="523385"/>
          </a:xfrm>
          <a:prstGeom prst="rect">
            <a:avLst/>
          </a:prstGeom>
        </p:spPr>
      </p:pic>
    </p:spTree>
    <p:extLst>
      <p:ext uri="{BB962C8B-B14F-4D97-AF65-F5344CB8AC3E}">
        <p14:creationId xmlns:p14="http://schemas.microsoft.com/office/powerpoint/2010/main" val="2479513911"/>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7093C6"/>
        </a:solidFill>
        <a:effectLst/>
      </p:bgPr>
    </p:bg>
    <p:spTree>
      <p:nvGrpSpPr>
        <p:cNvPr id="1" name=""/>
        <p:cNvGrpSpPr/>
        <p:nvPr/>
      </p:nvGrpSpPr>
      <p:grpSpPr>
        <a:xfrm>
          <a:off x="0" y="0"/>
          <a:ext cx="0" cy="0"/>
          <a:chOff x="0" y="0"/>
          <a:chExt cx="0" cy="0"/>
        </a:xfrm>
      </p:grpSpPr>
      <p:pic>
        <p:nvPicPr>
          <p:cNvPr id="3" name="Picture 2" descr="Logo&#10;&#10;Description automatically generated with medium confidence">
            <a:extLst>
              <a:ext uri="{FF2B5EF4-FFF2-40B4-BE49-F238E27FC236}">
                <a16:creationId xmlns:a16="http://schemas.microsoft.com/office/drawing/2014/main" id="{29CEFEEE-8CAD-4293-B134-3C89C2B9CE6A}"/>
              </a:ext>
            </a:extLst>
          </p:cNvPr>
          <p:cNvPicPr>
            <a:picLocks noChangeAspect="1"/>
          </p:cNvPicPr>
          <p:nvPr userDrawn="1"/>
        </p:nvPicPr>
        <p:blipFill>
          <a:blip r:embed="rId3"/>
          <a:stretch>
            <a:fillRect/>
          </a:stretch>
        </p:blipFill>
        <p:spPr>
          <a:xfrm>
            <a:off x="72000" y="6408000"/>
            <a:ext cx="1440000" cy="369298"/>
          </a:xfrm>
          <a:prstGeom prst="rect">
            <a:avLst/>
          </a:prstGeom>
        </p:spPr>
      </p:pic>
    </p:spTree>
    <p:extLst>
      <p:ext uri="{BB962C8B-B14F-4D97-AF65-F5344CB8AC3E}">
        <p14:creationId xmlns:p14="http://schemas.microsoft.com/office/powerpoint/2010/main" val="39698775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Line">
            <a:extLst>
              <a:ext uri="{FF2B5EF4-FFF2-40B4-BE49-F238E27FC236}">
                <a16:creationId xmlns:a16="http://schemas.microsoft.com/office/drawing/2014/main" id="{009FD1AB-EEB2-4682-A967-258020E6AE63}"/>
              </a:ext>
            </a:extLst>
          </p:cNvPr>
          <p:cNvSpPr/>
          <p:nvPr userDrawn="1"/>
        </p:nvSpPr>
        <p:spPr>
          <a:xfrm>
            <a:off x="443961" y="972000"/>
            <a:ext cx="11295602" cy="0"/>
          </a:xfrm>
          <a:prstGeom prst="line">
            <a:avLst/>
          </a:prstGeom>
          <a:ln w="25400" cap="rnd">
            <a:solidFill>
              <a:srgbClr val="000000"/>
            </a:solidFill>
            <a:prstDash val="solid"/>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sz="1800"/>
          </a:p>
        </p:txBody>
      </p:sp>
      <p:pic>
        <p:nvPicPr>
          <p:cNvPr id="4" name="Picture 3" descr="Logo&#10;&#10;Description automatically generated with medium confidence">
            <a:extLst>
              <a:ext uri="{FF2B5EF4-FFF2-40B4-BE49-F238E27FC236}">
                <a16:creationId xmlns:a16="http://schemas.microsoft.com/office/drawing/2014/main" id="{DE8CD9B1-16B9-4EB1-9C26-2D13A1F94457}"/>
              </a:ext>
            </a:extLst>
          </p:cNvPr>
          <p:cNvPicPr>
            <a:picLocks noChangeAspect="1"/>
          </p:cNvPicPr>
          <p:nvPr userDrawn="1"/>
        </p:nvPicPr>
        <p:blipFill>
          <a:blip r:embed="rId3"/>
          <a:stretch>
            <a:fillRect/>
          </a:stretch>
        </p:blipFill>
        <p:spPr>
          <a:xfrm>
            <a:off x="72000" y="6408000"/>
            <a:ext cx="1440000" cy="369298"/>
          </a:xfrm>
          <a:prstGeom prst="rect">
            <a:avLst/>
          </a:prstGeom>
        </p:spPr>
      </p:pic>
    </p:spTree>
    <p:extLst>
      <p:ext uri="{BB962C8B-B14F-4D97-AF65-F5344CB8AC3E}">
        <p14:creationId xmlns:p14="http://schemas.microsoft.com/office/powerpoint/2010/main" val="3604072113"/>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3BAC4"/>
        </a:solidFill>
        <a:effectLst/>
      </p:bgPr>
    </p:bg>
    <p:spTree>
      <p:nvGrpSpPr>
        <p:cNvPr id="1" name=""/>
        <p:cNvGrpSpPr/>
        <p:nvPr/>
      </p:nvGrpSpPr>
      <p:grpSpPr>
        <a:xfrm>
          <a:off x="0" y="0"/>
          <a:ext cx="0" cy="0"/>
          <a:chOff x="0" y="0"/>
          <a:chExt cx="0" cy="0"/>
        </a:xfrm>
      </p:grpSpPr>
      <p:pic>
        <p:nvPicPr>
          <p:cNvPr id="4" name="Picture 3" descr="Logo&#10;&#10;Description automatically generated with medium confidence">
            <a:extLst>
              <a:ext uri="{FF2B5EF4-FFF2-40B4-BE49-F238E27FC236}">
                <a16:creationId xmlns:a16="http://schemas.microsoft.com/office/drawing/2014/main" id="{CED5A713-7BDC-42DB-AA03-FB5BBFD27E2A}"/>
              </a:ext>
            </a:extLst>
          </p:cNvPr>
          <p:cNvPicPr>
            <a:picLocks noChangeAspect="1"/>
          </p:cNvPicPr>
          <p:nvPr userDrawn="1"/>
        </p:nvPicPr>
        <p:blipFill>
          <a:blip r:embed="rId3"/>
          <a:stretch>
            <a:fillRect/>
          </a:stretch>
        </p:blipFill>
        <p:spPr>
          <a:xfrm>
            <a:off x="72000" y="6408000"/>
            <a:ext cx="1440000" cy="369298"/>
          </a:xfrm>
          <a:prstGeom prst="rect">
            <a:avLst/>
          </a:prstGeom>
        </p:spPr>
      </p:pic>
      <p:sp>
        <p:nvSpPr>
          <p:cNvPr id="7" name="Line">
            <a:extLst>
              <a:ext uri="{FF2B5EF4-FFF2-40B4-BE49-F238E27FC236}">
                <a16:creationId xmlns:a16="http://schemas.microsoft.com/office/drawing/2014/main" id="{36CBC766-62FB-49BF-BE6B-5BF8E686A3F9}"/>
              </a:ext>
            </a:extLst>
          </p:cNvPr>
          <p:cNvSpPr/>
          <p:nvPr userDrawn="1"/>
        </p:nvSpPr>
        <p:spPr>
          <a:xfrm>
            <a:off x="443961" y="972000"/>
            <a:ext cx="11295602" cy="0"/>
          </a:xfrm>
          <a:prstGeom prst="line">
            <a:avLst/>
          </a:prstGeom>
          <a:ln w="25400" cap="rnd">
            <a:solidFill>
              <a:srgbClr val="000000"/>
            </a:solidFill>
            <a:prstDash val="solid"/>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sz="1800"/>
          </a:p>
        </p:txBody>
      </p:sp>
    </p:spTree>
    <p:extLst>
      <p:ext uri="{BB962C8B-B14F-4D97-AF65-F5344CB8AC3E}">
        <p14:creationId xmlns:p14="http://schemas.microsoft.com/office/powerpoint/2010/main" val="167258243"/>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A6A6A6"/>
        </a:solidFill>
        <a:effectLst/>
      </p:bgPr>
    </p:bg>
    <p:spTree>
      <p:nvGrpSpPr>
        <p:cNvPr id="1" name=""/>
        <p:cNvGrpSpPr/>
        <p:nvPr/>
      </p:nvGrpSpPr>
      <p:grpSpPr>
        <a:xfrm>
          <a:off x="0" y="0"/>
          <a:ext cx="0" cy="0"/>
          <a:chOff x="0" y="0"/>
          <a:chExt cx="0" cy="0"/>
        </a:xfrm>
      </p:grpSpPr>
      <p:pic>
        <p:nvPicPr>
          <p:cNvPr id="4" name="Picture 3" descr="Logo&#10;&#10;Description automatically generated with medium confidence">
            <a:extLst>
              <a:ext uri="{FF2B5EF4-FFF2-40B4-BE49-F238E27FC236}">
                <a16:creationId xmlns:a16="http://schemas.microsoft.com/office/drawing/2014/main" id="{6282D803-16AF-4425-83A2-DB2CACA64F1E}"/>
              </a:ext>
            </a:extLst>
          </p:cNvPr>
          <p:cNvPicPr>
            <a:picLocks noChangeAspect="1"/>
          </p:cNvPicPr>
          <p:nvPr userDrawn="1"/>
        </p:nvPicPr>
        <p:blipFill>
          <a:blip r:embed="rId3"/>
          <a:stretch>
            <a:fillRect/>
          </a:stretch>
        </p:blipFill>
        <p:spPr>
          <a:xfrm>
            <a:off x="72000" y="6408000"/>
            <a:ext cx="1440000" cy="369298"/>
          </a:xfrm>
          <a:prstGeom prst="rect">
            <a:avLst/>
          </a:prstGeom>
        </p:spPr>
      </p:pic>
      <p:sp>
        <p:nvSpPr>
          <p:cNvPr id="7" name="Line">
            <a:extLst>
              <a:ext uri="{FF2B5EF4-FFF2-40B4-BE49-F238E27FC236}">
                <a16:creationId xmlns:a16="http://schemas.microsoft.com/office/drawing/2014/main" id="{75411144-B889-4E0E-8405-57A6002AA809}"/>
              </a:ext>
            </a:extLst>
          </p:cNvPr>
          <p:cNvSpPr/>
          <p:nvPr userDrawn="1"/>
        </p:nvSpPr>
        <p:spPr>
          <a:xfrm>
            <a:off x="443961" y="972000"/>
            <a:ext cx="11295602" cy="0"/>
          </a:xfrm>
          <a:prstGeom prst="line">
            <a:avLst/>
          </a:prstGeom>
          <a:ln w="25400" cap="rnd">
            <a:solidFill>
              <a:srgbClr val="000000"/>
            </a:solidFill>
            <a:prstDash val="solid"/>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sz="1800"/>
          </a:p>
        </p:txBody>
      </p:sp>
    </p:spTree>
    <p:extLst>
      <p:ext uri="{BB962C8B-B14F-4D97-AF65-F5344CB8AC3E}">
        <p14:creationId xmlns:p14="http://schemas.microsoft.com/office/powerpoint/2010/main" val="3820847734"/>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C79F83"/>
        </a:solidFill>
        <a:effectLst/>
      </p:bgPr>
    </p:bg>
    <p:spTree>
      <p:nvGrpSpPr>
        <p:cNvPr id="1" name=""/>
        <p:cNvGrpSpPr/>
        <p:nvPr/>
      </p:nvGrpSpPr>
      <p:grpSpPr>
        <a:xfrm>
          <a:off x="0" y="0"/>
          <a:ext cx="0" cy="0"/>
          <a:chOff x="0" y="0"/>
          <a:chExt cx="0" cy="0"/>
        </a:xfrm>
      </p:grpSpPr>
      <p:pic>
        <p:nvPicPr>
          <p:cNvPr id="4" name="Picture 3" descr="Logo&#10;&#10;Description automatically generated with medium confidence">
            <a:extLst>
              <a:ext uri="{FF2B5EF4-FFF2-40B4-BE49-F238E27FC236}">
                <a16:creationId xmlns:a16="http://schemas.microsoft.com/office/drawing/2014/main" id="{385C81F4-7944-46F4-B95C-BA610C068A87}"/>
              </a:ext>
            </a:extLst>
          </p:cNvPr>
          <p:cNvPicPr>
            <a:picLocks noChangeAspect="1"/>
          </p:cNvPicPr>
          <p:nvPr userDrawn="1"/>
        </p:nvPicPr>
        <p:blipFill>
          <a:blip r:embed="rId3"/>
          <a:stretch>
            <a:fillRect/>
          </a:stretch>
        </p:blipFill>
        <p:spPr>
          <a:xfrm>
            <a:off x="72000" y="6408000"/>
            <a:ext cx="1440000" cy="369298"/>
          </a:xfrm>
          <a:prstGeom prst="rect">
            <a:avLst/>
          </a:prstGeom>
        </p:spPr>
      </p:pic>
      <p:sp>
        <p:nvSpPr>
          <p:cNvPr id="7" name="Line">
            <a:extLst>
              <a:ext uri="{FF2B5EF4-FFF2-40B4-BE49-F238E27FC236}">
                <a16:creationId xmlns:a16="http://schemas.microsoft.com/office/drawing/2014/main" id="{2291C1FB-D417-402C-8FFA-1478FECE2E7F}"/>
              </a:ext>
            </a:extLst>
          </p:cNvPr>
          <p:cNvSpPr/>
          <p:nvPr userDrawn="1"/>
        </p:nvSpPr>
        <p:spPr>
          <a:xfrm>
            <a:off x="443961" y="972000"/>
            <a:ext cx="11295602" cy="0"/>
          </a:xfrm>
          <a:prstGeom prst="line">
            <a:avLst/>
          </a:prstGeom>
          <a:ln w="25400" cap="rnd">
            <a:solidFill>
              <a:srgbClr val="000000"/>
            </a:solidFill>
            <a:prstDash val="solid"/>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sz="1800"/>
          </a:p>
        </p:txBody>
      </p:sp>
    </p:spTree>
    <p:extLst>
      <p:ext uri="{BB962C8B-B14F-4D97-AF65-F5344CB8AC3E}">
        <p14:creationId xmlns:p14="http://schemas.microsoft.com/office/powerpoint/2010/main" val="3912223236"/>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7093C6"/>
        </a:solidFill>
        <a:effectLst/>
      </p:bgPr>
    </p:bg>
    <p:spTree>
      <p:nvGrpSpPr>
        <p:cNvPr id="1" name=""/>
        <p:cNvGrpSpPr/>
        <p:nvPr/>
      </p:nvGrpSpPr>
      <p:grpSpPr>
        <a:xfrm>
          <a:off x="0" y="0"/>
          <a:ext cx="0" cy="0"/>
          <a:chOff x="0" y="0"/>
          <a:chExt cx="0" cy="0"/>
        </a:xfrm>
      </p:grpSpPr>
      <p:pic>
        <p:nvPicPr>
          <p:cNvPr id="4" name="Picture 3" descr="Logo&#10;&#10;Description automatically generated with medium confidence">
            <a:extLst>
              <a:ext uri="{FF2B5EF4-FFF2-40B4-BE49-F238E27FC236}">
                <a16:creationId xmlns:a16="http://schemas.microsoft.com/office/drawing/2014/main" id="{3B83217A-6555-4453-9FE3-2D39482237C8}"/>
              </a:ext>
            </a:extLst>
          </p:cNvPr>
          <p:cNvPicPr>
            <a:picLocks noChangeAspect="1"/>
          </p:cNvPicPr>
          <p:nvPr userDrawn="1"/>
        </p:nvPicPr>
        <p:blipFill>
          <a:blip r:embed="rId3"/>
          <a:stretch>
            <a:fillRect/>
          </a:stretch>
        </p:blipFill>
        <p:spPr>
          <a:xfrm>
            <a:off x="72000" y="6408000"/>
            <a:ext cx="1440000" cy="369298"/>
          </a:xfrm>
          <a:prstGeom prst="rect">
            <a:avLst/>
          </a:prstGeom>
        </p:spPr>
      </p:pic>
      <p:sp>
        <p:nvSpPr>
          <p:cNvPr id="7" name="Line">
            <a:extLst>
              <a:ext uri="{FF2B5EF4-FFF2-40B4-BE49-F238E27FC236}">
                <a16:creationId xmlns:a16="http://schemas.microsoft.com/office/drawing/2014/main" id="{368AC191-D2E5-4856-B492-313989D722FE}"/>
              </a:ext>
            </a:extLst>
          </p:cNvPr>
          <p:cNvSpPr/>
          <p:nvPr userDrawn="1"/>
        </p:nvSpPr>
        <p:spPr>
          <a:xfrm>
            <a:off x="443961" y="972000"/>
            <a:ext cx="11295602" cy="0"/>
          </a:xfrm>
          <a:prstGeom prst="line">
            <a:avLst/>
          </a:prstGeom>
          <a:ln w="25400" cap="rnd">
            <a:solidFill>
              <a:srgbClr val="000000"/>
            </a:solidFill>
            <a:prstDash val="solid"/>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sz="1800"/>
          </a:p>
        </p:txBody>
      </p:sp>
    </p:spTree>
    <p:extLst>
      <p:ext uri="{BB962C8B-B14F-4D97-AF65-F5344CB8AC3E}">
        <p14:creationId xmlns:p14="http://schemas.microsoft.com/office/powerpoint/2010/main" val="2914012849"/>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969B9AB4-A8C1-4993-BBD8-791979EC6B5C}"/>
              </a:ext>
            </a:extLst>
          </p:cNvPr>
          <p:cNvPicPr>
            <a:picLocks noChangeAspect="1"/>
          </p:cNvPicPr>
          <p:nvPr userDrawn="1"/>
        </p:nvPicPr>
        <p:blipFill>
          <a:blip r:embed="rId3"/>
          <a:stretch>
            <a:fillRect/>
          </a:stretch>
        </p:blipFill>
        <p:spPr>
          <a:xfrm>
            <a:off x="9252000" y="0"/>
            <a:ext cx="2880000" cy="473357"/>
          </a:xfrm>
          <a:prstGeom prst="rect">
            <a:avLst/>
          </a:prstGeom>
        </p:spPr>
      </p:pic>
    </p:spTree>
    <p:extLst>
      <p:ext uri="{BB962C8B-B14F-4D97-AF65-F5344CB8AC3E}">
        <p14:creationId xmlns:p14="http://schemas.microsoft.com/office/powerpoint/2010/main" val="547144229"/>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30E02-81B9-6B4B-98E3-B781A0DFFD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4F89D27-FC74-B045-97D8-91C2691394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FD1D25-B494-0F41-AB9F-F9E24E31B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F1B98-886A-9C43-857E-138EEA611383}" type="datetimeFigureOut">
              <a:rPr lang="en-US" smtClean="0"/>
              <a:t>1/20/2023</a:t>
            </a:fld>
            <a:endParaRPr lang="en-US"/>
          </a:p>
        </p:txBody>
      </p:sp>
      <p:sp>
        <p:nvSpPr>
          <p:cNvPr id="5" name="Footer Placeholder 4">
            <a:extLst>
              <a:ext uri="{FF2B5EF4-FFF2-40B4-BE49-F238E27FC236}">
                <a16:creationId xmlns:a16="http://schemas.microsoft.com/office/drawing/2014/main" id="{F303A08A-CB8E-C746-BFA3-81DCCF63B0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4E4476-9AD6-424D-B563-B6C26B390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6056FA-92C2-4443-8E51-C15034036D66}" type="slidenum">
              <a:rPr lang="en-US" smtClean="0"/>
              <a:t>‹#›</a:t>
            </a:fld>
            <a:endParaRPr lang="en-US"/>
          </a:p>
        </p:txBody>
      </p:sp>
    </p:spTree>
    <p:extLst>
      <p:ext uri="{BB962C8B-B14F-4D97-AF65-F5344CB8AC3E}">
        <p14:creationId xmlns:p14="http://schemas.microsoft.com/office/powerpoint/2010/main" val="15688445"/>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3BAC4"/>
        </a:solid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B2AC08C3-1466-44FD-B9A6-72208A55C84F}"/>
              </a:ext>
            </a:extLst>
          </p:cNvPr>
          <p:cNvPicPr>
            <a:picLocks noChangeAspect="1"/>
          </p:cNvPicPr>
          <p:nvPr userDrawn="1"/>
        </p:nvPicPr>
        <p:blipFill>
          <a:blip r:embed="rId3"/>
          <a:stretch>
            <a:fillRect/>
          </a:stretch>
        </p:blipFill>
        <p:spPr>
          <a:xfrm>
            <a:off x="10596375" y="36000"/>
            <a:ext cx="1548000" cy="350605"/>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F122A8CA-DDC7-4801-A247-10DCD1D1FB28}"/>
              </a:ext>
            </a:extLst>
          </p:cNvPr>
          <p:cNvPicPr>
            <a:picLocks noChangeAspect="1"/>
          </p:cNvPicPr>
          <p:nvPr userDrawn="1"/>
        </p:nvPicPr>
        <p:blipFill>
          <a:blip r:embed="rId4"/>
          <a:stretch>
            <a:fillRect/>
          </a:stretch>
        </p:blipFill>
        <p:spPr>
          <a:xfrm>
            <a:off x="0" y="2"/>
            <a:ext cx="1296000" cy="523385"/>
          </a:xfrm>
          <a:prstGeom prst="rect">
            <a:avLst/>
          </a:prstGeom>
        </p:spPr>
      </p:pic>
    </p:spTree>
    <p:extLst>
      <p:ext uri="{BB962C8B-B14F-4D97-AF65-F5344CB8AC3E}">
        <p14:creationId xmlns:p14="http://schemas.microsoft.com/office/powerpoint/2010/main" val="2321559116"/>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3BAC4"/>
        </a:solidFill>
        <a:effectLst/>
      </p:bgPr>
    </p:bg>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A39DE9D5-66C4-4DBF-AA3B-44328EA6430E}"/>
              </a:ext>
            </a:extLst>
          </p:cNvPr>
          <p:cNvPicPr>
            <a:picLocks noChangeAspect="1"/>
          </p:cNvPicPr>
          <p:nvPr userDrawn="1"/>
        </p:nvPicPr>
        <p:blipFill>
          <a:blip r:embed="rId3"/>
          <a:stretch>
            <a:fillRect/>
          </a:stretch>
        </p:blipFill>
        <p:spPr>
          <a:xfrm>
            <a:off x="9252000" y="0"/>
            <a:ext cx="2880000" cy="473357"/>
          </a:xfrm>
          <a:prstGeom prst="rect">
            <a:avLst/>
          </a:prstGeom>
        </p:spPr>
      </p:pic>
    </p:spTree>
    <p:extLst>
      <p:ext uri="{BB962C8B-B14F-4D97-AF65-F5344CB8AC3E}">
        <p14:creationId xmlns:p14="http://schemas.microsoft.com/office/powerpoint/2010/main" val="2769704335"/>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Logo&#10;&#10;Description automatically generated with medium confidence">
            <a:extLst>
              <a:ext uri="{FF2B5EF4-FFF2-40B4-BE49-F238E27FC236}">
                <a16:creationId xmlns:a16="http://schemas.microsoft.com/office/drawing/2014/main" id="{7A76D03F-D16D-4D26-9368-012F614C1FC9}"/>
              </a:ext>
            </a:extLst>
          </p:cNvPr>
          <p:cNvPicPr>
            <a:picLocks noChangeAspect="1"/>
          </p:cNvPicPr>
          <p:nvPr userDrawn="1"/>
        </p:nvPicPr>
        <p:blipFill>
          <a:blip r:embed="rId3"/>
          <a:stretch>
            <a:fillRect/>
          </a:stretch>
        </p:blipFill>
        <p:spPr>
          <a:xfrm>
            <a:off x="72000" y="6408000"/>
            <a:ext cx="1440000" cy="369298"/>
          </a:xfrm>
          <a:prstGeom prst="rect">
            <a:avLst/>
          </a:prstGeom>
        </p:spPr>
      </p:pic>
    </p:spTree>
    <p:extLst>
      <p:ext uri="{BB962C8B-B14F-4D97-AF65-F5344CB8AC3E}">
        <p14:creationId xmlns:p14="http://schemas.microsoft.com/office/powerpoint/2010/main" val="1045652870"/>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3BAC4"/>
        </a:solidFill>
        <a:effectLst/>
      </p:bgPr>
    </p:bg>
    <p:spTree>
      <p:nvGrpSpPr>
        <p:cNvPr id="1" name=""/>
        <p:cNvGrpSpPr/>
        <p:nvPr/>
      </p:nvGrpSpPr>
      <p:grpSpPr>
        <a:xfrm>
          <a:off x="0" y="0"/>
          <a:ext cx="0" cy="0"/>
          <a:chOff x="0" y="0"/>
          <a:chExt cx="0" cy="0"/>
        </a:xfrm>
      </p:grpSpPr>
      <p:pic>
        <p:nvPicPr>
          <p:cNvPr id="3" name="Picture 2" descr="Logo&#10;&#10;Description automatically generated with medium confidence">
            <a:extLst>
              <a:ext uri="{FF2B5EF4-FFF2-40B4-BE49-F238E27FC236}">
                <a16:creationId xmlns:a16="http://schemas.microsoft.com/office/drawing/2014/main" id="{49EC2270-934A-45F1-87F3-2BF6C767AE67}"/>
              </a:ext>
            </a:extLst>
          </p:cNvPr>
          <p:cNvPicPr>
            <a:picLocks noChangeAspect="1"/>
          </p:cNvPicPr>
          <p:nvPr userDrawn="1"/>
        </p:nvPicPr>
        <p:blipFill>
          <a:blip r:embed="rId3"/>
          <a:stretch>
            <a:fillRect/>
          </a:stretch>
        </p:blipFill>
        <p:spPr>
          <a:xfrm>
            <a:off x="72000" y="6408000"/>
            <a:ext cx="1440000" cy="369298"/>
          </a:xfrm>
          <a:prstGeom prst="rect">
            <a:avLst/>
          </a:prstGeom>
        </p:spPr>
      </p:pic>
    </p:spTree>
    <p:extLst>
      <p:ext uri="{BB962C8B-B14F-4D97-AF65-F5344CB8AC3E}">
        <p14:creationId xmlns:p14="http://schemas.microsoft.com/office/powerpoint/2010/main" val="4066033523"/>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A6A6A6"/>
        </a:solidFill>
        <a:effectLst/>
      </p:bgPr>
    </p:bg>
    <p:spTree>
      <p:nvGrpSpPr>
        <p:cNvPr id="1" name=""/>
        <p:cNvGrpSpPr/>
        <p:nvPr/>
      </p:nvGrpSpPr>
      <p:grpSpPr>
        <a:xfrm>
          <a:off x="0" y="0"/>
          <a:ext cx="0" cy="0"/>
          <a:chOff x="0" y="0"/>
          <a:chExt cx="0" cy="0"/>
        </a:xfrm>
      </p:grpSpPr>
      <p:pic>
        <p:nvPicPr>
          <p:cNvPr id="3" name="Picture 2" descr="Logo&#10;&#10;Description automatically generated with medium confidence">
            <a:extLst>
              <a:ext uri="{FF2B5EF4-FFF2-40B4-BE49-F238E27FC236}">
                <a16:creationId xmlns:a16="http://schemas.microsoft.com/office/drawing/2014/main" id="{970A380D-297B-499E-B849-077B3682C2E2}"/>
              </a:ext>
            </a:extLst>
          </p:cNvPr>
          <p:cNvPicPr>
            <a:picLocks noChangeAspect="1"/>
          </p:cNvPicPr>
          <p:nvPr userDrawn="1"/>
        </p:nvPicPr>
        <p:blipFill>
          <a:blip r:embed="rId3"/>
          <a:stretch>
            <a:fillRect/>
          </a:stretch>
        </p:blipFill>
        <p:spPr>
          <a:xfrm>
            <a:off x="72000" y="6408000"/>
            <a:ext cx="1440000" cy="369298"/>
          </a:xfrm>
          <a:prstGeom prst="rect">
            <a:avLst/>
          </a:prstGeom>
        </p:spPr>
      </p:pic>
    </p:spTree>
    <p:extLst>
      <p:ext uri="{BB962C8B-B14F-4D97-AF65-F5344CB8AC3E}">
        <p14:creationId xmlns:p14="http://schemas.microsoft.com/office/powerpoint/2010/main" val="1648823136"/>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C79F83"/>
        </a:solidFill>
        <a:effectLst/>
      </p:bgPr>
    </p:bg>
    <p:spTree>
      <p:nvGrpSpPr>
        <p:cNvPr id="1" name=""/>
        <p:cNvGrpSpPr/>
        <p:nvPr/>
      </p:nvGrpSpPr>
      <p:grpSpPr>
        <a:xfrm>
          <a:off x="0" y="0"/>
          <a:ext cx="0" cy="0"/>
          <a:chOff x="0" y="0"/>
          <a:chExt cx="0" cy="0"/>
        </a:xfrm>
      </p:grpSpPr>
      <p:pic>
        <p:nvPicPr>
          <p:cNvPr id="3" name="Picture 2" descr="Logo&#10;&#10;Description automatically generated with medium confidence">
            <a:extLst>
              <a:ext uri="{FF2B5EF4-FFF2-40B4-BE49-F238E27FC236}">
                <a16:creationId xmlns:a16="http://schemas.microsoft.com/office/drawing/2014/main" id="{1C5D0640-A9D9-4306-B06D-C0BAA9B7E074}"/>
              </a:ext>
            </a:extLst>
          </p:cNvPr>
          <p:cNvPicPr>
            <a:picLocks noChangeAspect="1"/>
          </p:cNvPicPr>
          <p:nvPr userDrawn="1"/>
        </p:nvPicPr>
        <p:blipFill>
          <a:blip r:embed="rId3"/>
          <a:stretch>
            <a:fillRect/>
          </a:stretch>
        </p:blipFill>
        <p:spPr>
          <a:xfrm>
            <a:off x="72000" y="6408000"/>
            <a:ext cx="1440000" cy="369298"/>
          </a:xfrm>
          <a:prstGeom prst="rect">
            <a:avLst/>
          </a:prstGeom>
        </p:spPr>
      </p:pic>
    </p:spTree>
    <p:extLst>
      <p:ext uri="{BB962C8B-B14F-4D97-AF65-F5344CB8AC3E}">
        <p14:creationId xmlns:p14="http://schemas.microsoft.com/office/powerpoint/2010/main" val="3778261421"/>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E5122E-CDA5-EF76-1D32-2458C2BCFEFC}"/>
              </a:ext>
            </a:extLst>
          </p:cNvPr>
          <p:cNvPicPr>
            <a:picLocks noChangeAspect="1"/>
          </p:cNvPicPr>
          <p:nvPr/>
        </p:nvPicPr>
        <p:blipFill>
          <a:blip r:embed="rId2"/>
          <a:stretch>
            <a:fillRect/>
          </a:stretch>
        </p:blipFill>
        <p:spPr>
          <a:xfrm>
            <a:off x="-17463" y="776287"/>
            <a:ext cx="3009900" cy="1016000"/>
          </a:xfrm>
          <a:prstGeom prst="rect">
            <a:avLst/>
          </a:prstGeom>
        </p:spPr>
      </p:pic>
      <p:sp>
        <p:nvSpPr>
          <p:cNvPr id="5" name="Title 1">
            <a:extLst>
              <a:ext uri="{FF2B5EF4-FFF2-40B4-BE49-F238E27FC236}">
                <a16:creationId xmlns:a16="http://schemas.microsoft.com/office/drawing/2014/main" id="{42554C09-1114-107D-0A99-6F4D1BAC1F60}"/>
              </a:ext>
            </a:extLst>
          </p:cNvPr>
          <p:cNvSpPr txBox="1">
            <a:spLocks/>
          </p:cNvSpPr>
          <p:nvPr/>
        </p:nvSpPr>
        <p:spPr bwMode="auto">
          <a:xfrm>
            <a:off x="0" y="2049462"/>
            <a:ext cx="10476854" cy="1493838"/>
          </a:xfrm>
          <a:prstGeom prst="rect">
            <a:avLst/>
          </a:prstGeom>
          <a:solidFill>
            <a:schemeClr val="bg1">
              <a:lumMod val="85000"/>
            </a:schemeClr>
          </a:solidFill>
        </p:spPr>
        <p:txBody>
          <a:bodyPr vert="horz" wrap="square" lIns="68580" tIns="34290" rIns="68580" bIns="3429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GB" b="1" dirty="0">
                <a:solidFill>
                  <a:srgbClr val="8C1A4B"/>
                </a:solidFill>
              </a:rPr>
              <a:t>Design, Develop, Implement, Test Document Used Car Sales Portal Website</a:t>
            </a:r>
          </a:p>
        </p:txBody>
      </p:sp>
      <p:sp>
        <p:nvSpPr>
          <p:cNvPr id="6" name="Title 1">
            <a:extLst>
              <a:ext uri="{FF2B5EF4-FFF2-40B4-BE49-F238E27FC236}">
                <a16:creationId xmlns:a16="http://schemas.microsoft.com/office/drawing/2014/main" id="{20899163-6716-55C5-0C0B-91DAA9983808}"/>
              </a:ext>
            </a:extLst>
          </p:cNvPr>
          <p:cNvSpPr txBox="1">
            <a:spLocks/>
          </p:cNvSpPr>
          <p:nvPr/>
        </p:nvSpPr>
        <p:spPr bwMode="auto">
          <a:xfrm>
            <a:off x="0" y="3460750"/>
            <a:ext cx="586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1500" dirty="0">
                <a:solidFill>
                  <a:srgbClr val="93176C"/>
                </a:solidFill>
                <a:latin typeface="Calibri" panose="020F0502020204030204" pitchFamily="34" charset="0"/>
              </a:rPr>
              <a:t>Module Project</a:t>
            </a:r>
            <a:endParaRPr lang="en-GB" altLang="en-US" sz="1500" dirty="0">
              <a:solidFill>
                <a:srgbClr val="93176C"/>
              </a:solidFill>
              <a:latin typeface="Calibri" panose="020F0502020204030204" pitchFamily="34" charset="0"/>
            </a:endParaRPr>
          </a:p>
        </p:txBody>
      </p:sp>
      <p:sp>
        <p:nvSpPr>
          <p:cNvPr id="7" name="Title 1">
            <a:extLst>
              <a:ext uri="{FF2B5EF4-FFF2-40B4-BE49-F238E27FC236}">
                <a16:creationId xmlns:a16="http://schemas.microsoft.com/office/drawing/2014/main" id="{18E382B0-DC25-C18C-3A80-374DFD168025}"/>
              </a:ext>
            </a:extLst>
          </p:cNvPr>
          <p:cNvSpPr txBox="1">
            <a:spLocks/>
          </p:cNvSpPr>
          <p:nvPr/>
        </p:nvSpPr>
        <p:spPr bwMode="auto">
          <a:xfrm>
            <a:off x="160338"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	</a:t>
            </a:r>
          </a:p>
          <a:p>
            <a:pPr>
              <a:lnSpc>
                <a:spcPts val="1800"/>
              </a:lnSpc>
              <a:spcBef>
                <a:spcPts val="200"/>
              </a:spcBef>
              <a:spcAft>
                <a:spcPts val="200"/>
              </a:spcAft>
              <a:defRPr/>
            </a:pPr>
            <a:r>
              <a:rPr lang="en-US" altLang="en-US" sz="1400" b="1" dirty="0">
                <a:latin typeface="+mn-lt"/>
              </a:rPr>
              <a:t>End Date		:	</a:t>
            </a:r>
          </a:p>
          <a:p>
            <a:pPr>
              <a:lnSpc>
                <a:spcPts val="1800"/>
              </a:lnSpc>
              <a:spcBef>
                <a:spcPts val="200"/>
              </a:spcBef>
              <a:spcAft>
                <a:spcPts val="200"/>
              </a:spcAft>
              <a:defRPr/>
            </a:pPr>
            <a:r>
              <a:rPr lang="en-US" altLang="en-US" sz="1400" b="1" dirty="0">
                <a:latin typeface="+mn-lt"/>
              </a:rPr>
              <a:t>Submission Date	:	</a:t>
            </a:r>
          </a:p>
          <a:p>
            <a:pPr>
              <a:lnSpc>
                <a:spcPts val="1800"/>
              </a:lnSpc>
              <a:spcBef>
                <a:spcPts val="200"/>
              </a:spcBef>
              <a:spcAft>
                <a:spcPts val="200"/>
              </a:spcAft>
              <a:defRPr/>
            </a:pPr>
            <a:endParaRPr lang="en-US" altLang="en-US" sz="1400" dirty="0">
              <a:latin typeface="+mn-lt"/>
            </a:endParaRPr>
          </a:p>
        </p:txBody>
      </p:sp>
      <p:sp>
        <p:nvSpPr>
          <p:cNvPr id="8" name="Title 1">
            <a:extLst>
              <a:ext uri="{FF2B5EF4-FFF2-40B4-BE49-F238E27FC236}">
                <a16:creationId xmlns:a16="http://schemas.microsoft.com/office/drawing/2014/main" id="{FDA03C3A-725E-26FF-F17E-ECB7DB2D3AEB}"/>
              </a:ext>
            </a:extLst>
          </p:cNvPr>
          <p:cNvSpPr txBox="1">
            <a:spLocks/>
          </p:cNvSpPr>
          <p:nvPr/>
        </p:nvSpPr>
        <p:spPr bwMode="auto">
          <a:xfrm>
            <a:off x="-17463" y="3933825"/>
            <a:ext cx="7345363" cy="719138"/>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Module: </a:t>
            </a:r>
            <a:r>
              <a:rPr lang="en-US" altLang="en-US" sz="1400" dirty="0">
                <a:latin typeface="+mn-lt"/>
              </a:rPr>
              <a:t>Application Development &amp; Process</a:t>
            </a:r>
          </a:p>
          <a:p>
            <a:pPr>
              <a:lnSpc>
                <a:spcPts val="1800"/>
              </a:lnSpc>
              <a:spcBef>
                <a:spcPts val="200"/>
              </a:spcBef>
              <a:spcAft>
                <a:spcPts val="200"/>
              </a:spcAft>
              <a:defRPr/>
            </a:pPr>
            <a:r>
              <a:rPr lang="en-US" altLang="en-US" sz="1400" b="1" dirty="0">
                <a:latin typeface="+mn-lt"/>
              </a:rPr>
              <a:t>Course: </a:t>
            </a:r>
            <a:r>
              <a:rPr lang="en-US" altLang="en-US" sz="1400" dirty="0">
                <a:latin typeface="+mn-lt"/>
              </a:rPr>
              <a:t>Applied Degree in Software Engineering</a:t>
            </a:r>
            <a:endParaRPr lang="en-SG" altLang="en-US" sz="1400" dirty="0">
              <a:latin typeface="+mn-lt"/>
            </a:endParaRPr>
          </a:p>
          <a:p>
            <a:pPr>
              <a:lnSpc>
                <a:spcPts val="1800"/>
              </a:lnSpc>
              <a:spcBef>
                <a:spcPts val="200"/>
              </a:spcBef>
              <a:spcAft>
                <a:spcPts val="200"/>
              </a:spcAft>
              <a:defRPr/>
            </a:pPr>
            <a:endParaRPr lang="en-US" altLang="en-US" sz="1400" dirty="0">
              <a:latin typeface="+mn-lt"/>
            </a:endParaRPr>
          </a:p>
        </p:txBody>
      </p:sp>
      <p:sp>
        <p:nvSpPr>
          <p:cNvPr id="9" name="Title 1">
            <a:extLst>
              <a:ext uri="{FF2B5EF4-FFF2-40B4-BE49-F238E27FC236}">
                <a16:creationId xmlns:a16="http://schemas.microsoft.com/office/drawing/2014/main" id="{E66F7D35-C282-F854-CF7F-47A19397F478}"/>
              </a:ext>
            </a:extLst>
          </p:cNvPr>
          <p:cNvSpPr txBox="1">
            <a:spLocks/>
          </p:cNvSpPr>
          <p:nvPr/>
        </p:nvSpPr>
        <p:spPr bwMode="auto">
          <a:xfrm>
            <a:off x="4508500"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Learner Name	: 	</a:t>
            </a:r>
          </a:p>
          <a:p>
            <a:pPr>
              <a:lnSpc>
                <a:spcPts val="1800"/>
              </a:lnSpc>
              <a:spcBef>
                <a:spcPts val="200"/>
              </a:spcBef>
              <a:spcAft>
                <a:spcPts val="200"/>
              </a:spcAft>
              <a:defRPr/>
            </a:pPr>
            <a:r>
              <a:rPr lang="en-US" altLang="en-US" sz="1400" b="1" dirty="0">
                <a:latin typeface="+mn-lt"/>
              </a:rPr>
              <a:t>Enrollment ID	:	</a:t>
            </a:r>
          </a:p>
          <a:p>
            <a:pPr>
              <a:lnSpc>
                <a:spcPts val="1800"/>
              </a:lnSpc>
              <a:spcBef>
                <a:spcPts val="200"/>
              </a:spcBef>
              <a:spcAft>
                <a:spcPts val="200"/>
              </a:spcAft>
              <a:defRPr/>
            </a:pPr>
            <a:r>
              <a:rPr lang="en-US" altLang="en-US" sz="1400" b="1" dirty="0">
                <a:latin typeface="+mn-lt"/>
              </a:rPr>
              <a:t>Presentation Date	:	</a:t>
            </a:r>
          </a:p>
          <a:p>
            <a:pPr>
              <a:lnSpc>
                <a:spcPts val="1800"/>
              </a:lnSpc>
              <a:spcBef>
                <a:spcPts val="200"/>
              </a:spcBef>
              <a:spcAft>
                <a:spcPts val="200"/>
              </a:spcAft>
              <a:defRPr/>
            </a:pPr>
            <a:endParaRPr lang="en-US" altLang="en-US" sz="1400" dirty="0">
              <a:latin typeface="+mn-lt"/>
            </a:endParaRPr>
          </a:p>
        </p:txBody>
      </p:sp>
      <p:sp>
        <p:nvSpPr>
          <p:cNvPr id="10" name="TextBox 2">
            <a:extLst>
              <a:ext uri="{FF2B5EF4-FFF2-40B4-BE49-F238E27FC236}">
                <a16:creationId xmlns:a16="http://schemas.microsoft.com/office/drawing/2014/main" id="{A3B009BC-CCCA-E282-D5D2-D525A1C5BBC0}"/>
              </a:ext>
            </a:extLst>
          </p:cNvPr>
          <p:cNvSpPr txBox="1">
            <a:spLocks noChangeArrowheads="1"/>
          </p:cNvSpPr>
          <p:nvPr/>
        </p:nvSpPr>
        <p:spPr bwMode="auto">
          <a:xfrm>
            <a:off x="2148681" y="4771836"/>
            <a:ext cx="215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PH" altLang="en-US" sz="1200" dirty="0"/>
              <a:t>15/12/2022</a:t>
            </a:r>
          </a:p>
        </p:txBody>
      </p:sp>
      <p:sp>
        <p:nvSpPr>
          <p:cNvPr id="15" name="TextBox 2">
            <a:extLst>
              <a:ext uri="{FF2B5EF4-FFF2-40B4-BE49-F238E27FC236}">
                <a16:creationId xmlns:a16="http://schemas.microsoft.com/office/drawing/2014/main" id="{DEE35795-7ACB-3E5A-7752-2E39490417EC}"/>
              </a:ext>
            </a:extLst>
          </p:cNvPr>
          <p:cNvSpPr txBox="1">
            <a:spLocks noChangeArrowheads="1"/>
          </p:cNvSpPr>
          <p:nvPr/>
        </p:nvSpPr>
        <p:spPr bwMode="auto">
          <a:xfrm>
            <a:off x="2148681" y="5046272"/>
            <a:ext cx="215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PH" altLang="en-US" sz="1200" dirty="0"/>
              <a:t>18/01/2023</a:t>
            </a:r>
          </a:p>
        </p:txBody>
      </p:sp>
      <p:sp>
        <p:nvSpPr>
          <p:cNvPr id="16" name="TextBox 2">
            <a:extLst>
              <a:ext uri="{FF2B5EF4-FFF2-40B4-BE49-F238E27FC236}">
                <a16:creationId xmlns:a16="http://schemas.microsoft.com/office/drawing/2014/main" id="{56379B44-87CD-6672-9FA2-82B48977FA80}"/>
              </a:ext>
            </a:extLst>
          </p:cNvPr>
          <p:cNvSpPr txBox="1">
            <a:spLocks noChangeArrowheads="1"/>
          </p:cNvSpPr>
          <p:nvPr/>
        </p:nvSpPr>
        <p:spPr bwMode="auto">
          <a:xfrm>
            <a:off x="2148681" y="5322497"/>
            <a:ext cx="215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PH" altLang="en-US" sz="1200" dirty="0"/>
              <a:t>20/01/2023</a:t>
            </a:r>
          </a:p>
        </p:txBody>
      </p:sp>
      <p:sp>
        <p:nvSpPr>
          <p:cNvPr id="17" name="TextBox 2">
            <a:extLst>
              <a:ext uri="{FF2B5EF4-FFF2-40B4-BE49-F238E27FC236}">
                <a16:creationId xmlns:a16="http://schemas.microsoft.com/office/drawing/2014/main" id="{D324FAFA-2B7D-72F4-BF99-E0D13B47BF5B}"/>
              </a:ext>
            </a:extLst>
          </p:cNvPr>
          <p:cNvSpPr txBox="1">
            <a:spLocks noChangeArrowheads="1"/>
          </p:cNvSpPr>
          <p:nvPr/>
        </p:nvSpPr>
        <p:spPr bwMode="auto">
          <a:xfrm>
            <a:off x="6473031" y="4767436"/>
            <a:ext cx="215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PH" altLang="en-US" sz="1200" dirty="0"/>
              <a:t>Chathushi Jayarathna</a:t>
            </a:r>
          </a:p>
        </p:txBody>
      </p:sp>
      <p:sp>
        <p:nvSpPr>
          <p:cNvPr id="18" name="TextBox 2">
            <a:extLst>
              <a:ext uri="{FF2B5EF4-FFF2-40B4-BE49-F238E27FC236}">
                <a16:creationId xmlns:a16="http://schemas.microsoft.com/office/drawing/2014/main" id="{CCFF89E0-4E40-D44A-7945-36344F05090F}"/>
              </a:ext>
            </a:extLst>
          </p:cNvPr>
          <p:cNvSpPr txBox="1">
            <a:spLocks noChangeArrowheads="1"/>
          </p:cNvSpPr>
          <p:nvPr/>
        </p:nvSpPr>
        <p:spPr bwMode="auto">
          <a:xfrm>
            <a:off x="6473031" y="5046272"/>
            <a:ext cx="215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PH" altLang="en-US" sz="1200" dirty="0"/>
              <a:t>&lt;ID&gt;</a:t>
            </a:r>
          </a:p>
        </p:txBody>
      </p:sp>
      <p:sp>
        <p:nvSpPr>
          <p:cNvPr id="19" name="TextBox 2">
            <a:extLst>
              <a:ext uri="{FF2B5EF4-FFF2-40B4-BE49-F238E27FC236}">
                <a16:creationId xmlns:a16="http://schemas.microsoft.com/office/drawing/2014/main" id="{2D8D66DA-A7B0-CA0F-8D20-DD7783E24528}"/>
              </a:ext>
            </a:extLst>
          </p:cNvPr>
          <p:cNvSpPr txBox="1">
            <a:spLocks noChangeArrowheads="1"/>
          </p:cNvSpPr>
          <p:nvPr/>
        </p:nvSpPr>
        <p:spPr bwMode="auto">
          <a:xfrm>
            <a:off x="6449219" y="5319431"/>
            <a:ext cx="215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PH" altLang="en-US" sz="1200" dirty="0"/>
              <a:t>&lt;Date&gt;</a:t>
            </a:r>
          </a:p>
        </p:txBody>
      </p:sp>
    </p:spTree>
    <p:extLst>
      <p:ext uri="{BB962C8B-B14F-4D97-AF65-F5344CB8AC3E}">
        <p14:creationId xmlns:p14="http://schemas.microsoft.com/office/powerpoint/2010/main" val="773517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5. Stages of Risk Based Testing models</a:t>
            </a:r>
          </a:p>
        </p:txBody>
      </p:sp>
      <p:sp>
        <p:nvSpPr>
          <p:cNvPr id="3" name="Rectangle 2">
            <a:extLst>
              <a:ext uri="{FF2B5EF4-FFF2-40B4-BE49-F238E27FC236}">
                <a16:creationId xmlns:a16="http://schemas.microsoft.com/office/drawing/2014/main" id="{D993B412-3418-4FD3-9B34-CB1972879EA8}"/>
              </a:ext>
            </a:extLst>
          </p:cNvPr>
          <p:cNvSpPr/>
          <p:nvPr/>
        </p:nvSpPr>
        <p:spPr>
          <a:xfrm>
            <a:off x="418846" y="1064908"/>
            <a:ext cx="11340338" cy="554513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1600" b="1" dirty="0">
                <a:solidFill>
                  <a:schemeClr val="tx1"/>
                </a:solidFill>
                <a:latin typeface="Verdana" panose="020B0604030504040204" pitchFamily="34" charset="0"/>
                <a:ea typeface="Verdana" panose="020B0604030504040204" pitchFamily="34" charset="0"/>
              </a:rPr>
              <a:t>What is the risk?</a:t>
            </a:r>
            <a:br>
              <a:rPr lang="en-SG" sz="1600" dirty="0">
                <a:solidFill>
                  <a:schemeClr val="tx1"/>
                </a:solidFill>
                <a:latin typeface="Verdana" panose="020B0604030504040204" pitchFamily="34" charset="0"/>
                <a:ea typeface="Verdana" panose="020B0604030504040204" pitchFamily="34" charset="0"/>
              </a:rPr>
            </a:br>
            <a:r>
              <a:rPr lang="en-SG" sz="1600" dirty="0">
                <a:solidFill>
                  <a:schemeClr val="tx1"/>
                </a:solidFill>
                <a:effectLst/>
                <a:latin typeface="Verdana" panose="020B0604030504040204" pitchFamily="34" charset="0"/>
                <a:ea typeface="Verdana" panose="020B0604030504040204" pitchFamily="34" charset="0"/>
                <a:cs typeface="Arial" panose="020B0604020202020204" pitchFamily="34" charset="0"/>
              </a:rPr>
              <a:t>Risk Management is a multi-step process that identifies and evaluates any emerging threats or risks, whether internal or external, to a business’ information systems and data. It is essential to maintain a risk management process because it reveals all potential threats within the business, whether they already exist or before they generate a negative impact.</a:t>
            </a:r>
          </a:p>
          <a:p>
            <a:pPr marL="285750" indent="-285750">
              <a:spcBef>
                <a:spcPts val="600"/>
              </a:spcBef>
              <a:spcAft>
                <a:spcPts val="600"/>
              </a:spcAft>
              <a:buFont typeface="Wingdings" panose="05000000000000000000" pitchFamily="2" charset="2"/>
              <a:buChar char="q"/>
              <a:defRPr/>
            </a:pPr>
            <a:r>
              <a:rPr lang="en-SG" sz="1600" b="1" dirty="0">
                <a:solidFill>
                  <a:schemeClr val="tx1"/>
                </a:solidFill>
                <a:latin typeface="Verdana" panose="020B0604030504040204" pitchFamily="34" charset="0"/>
                <a:ea typeface="Verdana" panose="020B0604030504040204" pitchFamily="34" charset="0"/>
                <a:cs typeface="Arial" panose="020B0604020202020204" pitchFamily="34" charset="0"/>
              </a:rPr>
              <a:t>Risk Based Testing Stages</a:t>
            </a:r>
          </a:p>
          <a:p>
            <a:pPr marL="800100" lvl="1" indent="-342900">
              <a:spcBef>
                <a:spcPts val="400"/>
              </a:spcBef>
              <a:spcAft>
                <a:spcPts val="200"/>
              </a:spcAft>
              <a:buFont typeface="Symbol" panose="05050102010706020507" pitchFamily="18" charset="2"/>
              <a:buChar char=""/>
            </a:pPr>
            <a: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t>Risk identification</a:t>
            </a:r>
            <a:b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br>
            <a:r>
              <a:rPr lang="en-IN" sz="1600" b="0" dirty="0">
                <a:solidFill>
                  <a:schemeClr val="tx1"/>
                </a:solidFill>
                <a:effectLst/>
                <a:latin typeface="Verdana" panose="020B0604030504040204" pitchFamily="34" charset="0"/>
                <a:ea typeface="Verdana" panose="020B0604030504040204" pitchFamily="34" charset="0"/>
                <a:cs typeface="Arial" panose="020B0604020202020204" pitchFamily="34" charset="0"/>
              </a:rPr>
              <a:t>Identify as many of these risk factors as possible. Anything that can harm your organization should be on your radar, including natural disasters, technological risks, and single point of failure (SPOF) risks.</a:t>
            </a:r>
            <a:endPar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800100" lvl="1" indent="-342900">
              <a:spcBef>
                <a:spcPts val="400"/>
              </a:spcBef>
              <a:spcAft>
                <a:spcPts val="200"/>
              </a:spcAft>
              <a:buFont typeface="Symbol" panose="05050102010706020507" pitchFamily="18" charset="2"/>
              <a:buChar char=""/>
            </a:pPr>
            <a: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t>Plan risk strategy</a:t>
            </a:r>
            <a:b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br>
            <a:r>
              <a:rPr lang="en-US" sz="1600" b="0" dirty="0">
                <a:solidFill>
                  <a:schemeClr val="tx1"/>
                </a:solidFill>
                <a:effectLst/>
                <a:latin typeface="Verdana" panose="020B0604030504040204" pitchFamily="34" charset="0"/>
                <a:ea typeface="Verdana" panose="020B0604030504040204" pitchFamily="34" charset="0"/>
                <a:cs typeface="Arial" panose="020B0604020202020204" pitchFamily="34" charset="0"/>
              </a:rPr>
              <a:t>A</a:t>
            </a:r>
            <a:r>
              <a:rPr lang="en-IN" sz="1600" b="0" dirty="0">
                <a:solidFill>
                  <a:schemeClr val="tx1"/>
                </a:solidFill>
                <a:effectLst/>
                <a:latin typeface="Verdana" panose="020B0604030504040204" pitchFamily="34" charset="0"/>
                <a:ea typeface="Verdana" panose="020B0604030504040204" pitchFamily="34" charset="0"/>
                <a:cs typeface="Arial" panose="020B0604020202020204" pitchFamily="34" charset="0"/>
              </a:rPr>
              <a:t> risk management strategy provides a structured and coherent approach to identifying, assessing and managing risk. </a:t>
            </a:r>
            <a:endPar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800100" lvl="1" indent="-342900">
              <a:spcBef>
                <a:spcPts val="400"/>
              </a:spcBef>
              <a:spcAft>
                <a:spcPts val="200"/>
              </a:spcAft>
              <a:buFont typeface="Symbol" panose="05050102010706020507" pitchFamily="18" charset="2"/>
              <a:buChar char=""/>
            </a:pPr>
            <a: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t>Assess risk</a:t>
            </a:r>
            <a:b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br>
            <a:r>
              <a:rPr lang="en-IN" sz="1600" b="0" dirty="0">
                <a:solidFill>
                  <a:schemeClr val="tx1"/>
                </a:solidFill>
                <a:effectLst/>
                <a:latin typeface="Verdana" panose="020B0604030504040204" pitchFamily="34" charset="0"/>
                <a:ea typeface="Verdana" panose="020B0604030504040204" pitchFamily="34" charset="0"/>
                <a:cs typeface="Arial" panose="020B0604020202020204" pitchFamily="34" charset="0"/>
              </a:rPr>
              <a:t>Identify hazards and risk factors that have the potential to cause harm</a:t>
            </a:r>
            <a:endPar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285750" indent="-285750">
              <a:spcBef>
                <a:spcPts val="600"/>
              </a:spcBef>
              <a:spcAft>
                <a:spcPts val="600"/>
              </a:spcAft>
              <a:buFont typeface="Wingdings" panose="05000000000000000000" pitchFamily="2" charset="2"/>
              <a:buChar char="q"/>
              <a:defRPr/>
            </a:pPr>
            <a:endParaRPr lang="en-SG" sz="1600" b="1"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742950" lvl="1" indent="-285750">
              <a:buFont typeface="Wingdings" panose="05000000000000000000" pitchFamily="2" charset="2"/>
              <a:buChar char="§"/>
              <a:defRPr/>
            </a:pPr>
            <a:endParaRPr lang="en-SG" sz="1600" dirty="0">
              <a:solidFill>
                <a:schemeClr val="tx1"/>
              </a:solidFill>
              <a:latin typeface="Verdana" panose="020B0604030504040204" pitchFamily="34" charset="0"/>
              <a:ea typeface="Verdana" panose="020B0604030504040204" pitchFamily="34" charset="0"/>
            </a:endParaRPr>
          </a:p>
          <a:p>
            <a:pPr marL="742950" lvl="1" indent="-285750">
              <a:buFont typeface="Wingdings" panose="05000000000000000000" pitchFamily="2" charset="2"/>
              <a:buChar char="§"/>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331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BADCC5-0E7A-4F9F-BF8D-D6C0FFD9A4CC}"/>
              </a:ext>
            </a:extLst>
          </p:cNvPr>
          <p:cNvSpPr/>
          <p:nvPr/>
        </p:nvSpPr>
        <p:spPr>
          <a:xfrm>
            <a:off x="418846" y="1064908"/>
            <a:ext cx="11340338" cy="554513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marL="800100" lvl="1" indent="-342900">
              <a:spcBef>
                <a:spcPts val="400"/>
              </a:spcBef>
              <a:spcAft>
                <a:spcPts val="200"/>
              </a:spcAft>
              <a:buFont typeface="Symbol" panose="05050102010706020507" pitchFamily="18" charset="2"/>
              <a:buChar char=""/>
            </a:pPr>
            <a: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t>Mitigate risk</a:t>
            </a:r>
            <a:b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br>
            <a:r>
              <a:rPr lang="en-IN" sz="1600" b="0" dirty="0">
                <a:solidFill>
                  <a:schemeClr val="tx1"/>
                </a:solidFill>
                <a:effectLst/>
                <a:latin typeface="Verdana" panose="020B0604030504040204" pitchFamily="34" charset="0"/>
                <a:ea typeface="Verdana" panose="020B0604030504040204" pitchFamily="34" charset="0"/>
                <a:cs typeface="Arial" panose="020B0604020202020204" pitchFamily="34" charset="0"/>
              </a:rPr>
              <a:t>If a risk presents an unwanted negative consequence, you may be able to completely avoid those consequences</a:t>
            </a:r>
            <a:endPar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800100" lvl="1" indent="-342900">
              <a:spcBef>
                <a:spcPts val="400"/>
              </a:spcBef>
              <a:spcAft>
                <a:spcPts val="200"/>
              </a:spcAft>
              <a:buFont typeface="Symbol" panose="05050102010706020507" pitchFamily="18" charset="2"/>
              <a:buChar char=""/>
            </a:pPr>
            <a: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t>Report risk</a:t>
            </a:r>
            <a:b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br>
            <a:r>
              <a:rPr lang="en-IN" sz="1600" b="0" dirty="0">
                <a:solidFill>
                  <a:schemeClr val="tx1"/>
                </a:solidFill>
                <a:effectLst/>
                <a:latin typeface="Verdana" panose="020B0604030504040204" pitchFamily="34" charset="0"/>
                <a:ea typeface="Verdana" panose="020B0604030504040204" pitchFamily="34" charset="0"/>
                <a:cs typeface="Arial" panose="020B0604020202020204" pitchFamily="34" charset="0"/>
              </a:rPr>
              <a:t>A risk report is a summary that describes the potential risks a company may face.</a:t>
            </a:r>
            <a:endPar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800100" lvl="1" indent="-342900">
              <a:spcBef>
                <a:spcPts val="400"/>
              </a:spcBef>
              <a:spcAft>
                <a:spcPts val="200"/>
              </a:spcAft>
              <a:buFont typeface="Symbol" panose="05050102010706020507" pitchFamily="18" charset="2"/>
              <a:buChar char=""/>
            </a:pPr>
            <a: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t>Predict risk from the lesson learned</a:t>
            </a:r>
            <a:br>
              <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br>
            <a:r>
              <a:rPr lang="en-IN" sz="1600" b="0" dirty="0">
                <a:solidFill>
                  <a:schemeClr val="tx1"/>
                </a:solidFill>
                <a:effectLst/>
                <a:latin typeface="Verdana" panose="020B0604030504040204" pitchFamily="34" charset="0"/>
                <a:ea typeface="Verdana" panose="020B0604030504040204" pitchFamily="34" charset="0"/>
                <a:cs typeface="Arial" panose="020B0604020202020204" pitchFamily="34" charset="0"/>
              </a:rPr>
              <a:t>Risk Analyser adds extra discipline to performance measurement and project control. It provides reporting that shows you where to focus resources, how to justify expenditure on mitigation actions, and brings managers the confidence that project success</a:t>
            </a:r>
            <a:endParaRPr lang="en-US" sz="1600" b="1"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742950" lvl="1" indent="-285750">
              <a:spcBef>
                <a:spcPts val="600"/>
              </a:spcBef>
              <a:spcAft>
                <a:spcPts val="600"/>
              </a:spcAft>
              <a:buFont typeface="Arial" panose="020B0604020202020204" pitchFamily="34" charset="0"/>
              <a:buChar char="•"/>
              <a:defRPr/>
            </a:pPr>
            <a:endParaRPr lang="en-SG" sz="1600" b="1" dirty="0">
              <a:solidFill>
                <a:schemeClr val="tx1"/>
              </a:solidFill>
              <a:latin typeface="Verdana" panose="020B0604030504040204" pitchFamily="34" charset="0"/>
              <a:ea typeface="Verdana" panose="020B0604030504040204" pitchFamily="34" charset="0"/>
            </a:endParaRPr>
          </a:p>
          <a:p>
            <a:pPr marL="285750" indent="-285750">
              <a:spcBef>
                <a:spcPts val="600"/>
              </a:spcBef>
              <a:spcAft>
                <a:spcPts val="600"/>
              </a:spcAft>
              <a:buFont typeface="Wingdings" panose="05000000000000000000" pitchFamily="2" charset="2"/>
              <a:buChar char="q"/>
              <a:defRPr/>
            </a:pPr>
            <a:endParaRPr lang="en-SG" sz="1600" b="1"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742950" lvl="1" indent="-285750">
              <a:buFont typeface="Wingdings" panose="05000000000000000000" pitchFamily="2" charset="2"/>
              <a:buChar char="§"/>
              <a:defRPr/>
            </a:pPr>
            <a:endParaRPr lang="en-SG" sz="1600" dirty="0">
              <a:solidFill>
                <a:schemeClr val="tx1"/>
              </a:solidFill>
              <a:latin typeface="Verdana" panose="020B0604030504040204" pitchFamily="34" charset="0"/>
              <a:ea typeface="Verdana" panose="020B0604030504040204" pitchFamily="34" charset="0"/>
            </a:endParaRPr>
          </a:p>
          <a:p>
            <a:pPr marL="742950" lvl="1" indent="-285750">
              <a:buFont typeface="Wingdings" panose="05000000000000000000" pitchFamily="2" charset="2"/>
              <a:buChar char="§"/>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FBBBD38A-48DE-45E5-A963-2B12C03C33A7}"/>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5. Stages of Risk Based Testing models</a:t>
            </a:r>
          </a:p>
        </p:txBody>
      </p:sp>
    </p:spTree>
    <p:extLst>
      <p:ext uri="{BB962C8B-B14F-4D97-AF65-F5344CB8AC3E}">
        <p14:creationId xmlns:p14="http://schemas.microsoft.com/office/powerpoint/2010/main" val="368225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6. Types of risks</a:t>
            </a:r>
          </a:p>
        </p:txBody>
      </p:sp>
      <p:pic>
        <p:nvPicPr>
          <p:cNvPr id="3" name="Picture 2">
            <a:extLst>
              <a:ext uri="{FF2B5EF4-FFF2-40B4-BE49-F238E27FC236}">
                <a16:creationId xmlns:a16="http://schemas.microsoft.com/office/drawing/2014/main" id="{10D29334-7AE1-468C-B8B8-A48D9AE0A2F7}"/>
              </a:ext>
            </a:extLst>
          </p:cNvPr>
          <p:cNvPicPr>
            <a:picLocks noChangeAspect="1"/>
          </p:cNvPicPr>
          <p:nvPr/>
        </p:nvPicPr>
        <p:blipFill>
          <a:blip r:embed="rId3"/>
          <a:stretch>
            <a:fillRect/>
          </a:stretch>
        </p:blipFill>
        <p:spPr>
          <a:xfrm>
            <a:off x="1098641" y="1095071"/>
            <a:ext cx="4743450" cy="5514975"/>
          </a:xfrm>
          <a:prstGeom prst="rect">
            <a:avLst/>
          </a:prstGeom>
        </p:spPr>
      </p:pic>
      <p:pic>
        <p:nvPicPr>
          <p:cNvPr id="6" name="Picture 5">
            <a:extLst>
              <a:ext uri="{FF2B5EF4-FFF2-40B4-BE49-F238E27FC236}">
                <a16:creationId xmlns:a16="http://schemas.microsoft.com/office/drawing/2014/main" id="{EADB9E18-1E4C-48E0-9BD8-C35F09317CF9}"/>
              </a:ext>
            </a:extLst>
          </p:cNvPr>
          <p:cNvPicPr>
            <a:picLocks noChangeAspect="1"/>
          </p:cNvPicPr>
          <p:nvPr/>
        </p:nvPicPr>
        <p:blipFill>
          <a:blip r:embed="rId4"/>
          <a:stretch>
            <a:fillRect/>
          </a:stretch>
        </p:blipFill>
        <p:spPr>
          <a:xfrm>
            <a:off x="5953767" y="1095071"/>
            <a:ext cx="5181994" cy="5514974"/>
          </a:xfrm>
          <a:prstGeom prst="rect">
            <a:avLst/>
          </a:prstGeom>
        </p:spPr>
      </p:pic>
    </p:spTree>
    <p:extLst>
      <p:ext uri="{BB962C8B-B14F-4D97-AF65-F5344CB8AC3E}">
        <p14:creationId xmlns:p14="http://schemas.microsoft.com/office/powerpoint/2010/main" val="1927539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7. Risk Based Testing Strategies</a:t>
            </a:r>
          </a:p>
        </p:txBody>
      </p:sp>
      <p:sp>
        <p:nvSpPr>
          <p:cNvPr id="5" name="TextBox 4">
            <a:extLst>
              <a:ext uri="{FF2B5EF4-FFF2-40B4-BE49-F238E27FC236}">
                <a16:creationId xmlns:a16="http://schemas.microsoft.com/office/drawing/2014/main" id="{066CFF39-4AFA-4A43-BD4F-2A17526F10F8}"/>
              </a:ext>
            </a:extLst>
          </p:cNvPr>
          <p:cNvSpPr txBox="1"/>
          <p:nvPr/>
        </p:nvSpPr>
        <p:spPr>
          <a:xfrm>
            <a:off x="469358" y="1046099"/>
            <a:ext cx="11417841" cy="1889235"/>
          </a:xfrm>
          <a:prstGeom prst="rect">
            <a:avLst/>
          </a:prstGeom>
          <a:noFill/>
        </p:spPr>
        <p:txBody>
          <a:bodyPr wrap="square">
            <a:spAutoFit/>
          </a:bodyPr>
          <a:lstStyle/>
          <a:p>
            <a:pPr marL="228600" marR="0">
              <a:lnSpc>
                <a:spcPct val="150000"/>
              </a:lnSpc>
              <a:spcBef>
                <a:spcPts val="0"/>
              </a:spcBef>
              <a:spcAft>
                <a:spcPts val="0"/>
              </a:spcAft>
            </a:pPr>
            <a:r>
              <a:rPr lang="en-SG" sz="1600" b="1" dirty="0">
                <a:effectLst/>
                <a:latin typeface="Verdana" panose="020B0604030504040204" pitchFamily="34" charset="0"/>
                <a:ea typeface="Verdana" panose="020B0604030504040204" pitchFamily="34" charset="0"/>
                <a:cs typeface="Times New Roman" panose="02020603050405020304" pitchFamily="18" charset="0"/>
              </a:rPr>
              <a:t>How Risk Evaluation is conducted. </a:t>
            </a:r>
            <a:endParaRPr lang="en-US" sz="1600" dirty="0">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50000"/>
              </a:lnSpc>
              <a:spcBef>
                <a:spcPts val="0"/>
              </a:spcBef>
              <a:spcAft>
                <a:spcPts val="0"/>
              </a:spcAft>
            </a:pPr>
            <a:r>
              <a:rPr lang="en-US" sz="1600" dirty="0">
                <a:effectLst/>
                <a:latin typeface="Verdana" panose="020B0604030504040204" pitchFamily="34" charset="0"/>
                <a:ea typeface="Verdana" panose="020B0604030504040204" pitchFamily="34" charset="0"/>
                <a:cs typeface="Times New Roman" panose="02020603050405020304" pitchFamily="18" charset="0"/>
              </a:rPr>
              <a:t>In general, to carry out an evaluation, it's miles vital to pick out risks. everyday working conditions, as well as maintenance, shutdowns, power outages, and emergencies, are affected. This consists of identifying risks, determining who can be harmed and how, assessing risks and determining control measures, reporting your findings, and identifying risks. The assessment is reviewed.</a:t>
            </a:r>
          </a:p>
        </p:txBody>
      </p:sp>
      <p:sp>
        <p:nvSpPr>
          <p:cNvPr id="6" name="TextBox 5">
            <a:extLst>
              <a:ext uri="{FF2B5EF4-FFF2-40B4-BE49-F238E27FC236}">
                <a16:creationId xmlns:a16="http://schemas.microsoft.com/office/drawing/2014/main" id="{888B3D18-5797-4934-9AA6-DC937873C6F8}"/>
              </a:ext>
            </a:extLst>
          </p:cNvPr>
          <p:cNvSpPr txBox="1"/>
          <p:nvPr/>
        </p:nvSpPr>
        <p:spPr>
          <a:xfrm>
            <a:off x="469358" y="3059668"/>
            <a:ext cx="5426229" cy="369332"/>
          </a:xfrm>
          <a:prstGeom prst="rect">
            <a:avLst/>
          </a:prstGeom>
          <a:noFill/>
        </p:spPr>
        <p:txBody>
          <a:bodyPr wrap="none" rtlCol="0">
            <a:spAutoFit/>
          </a:bodyPr>
          <a:lstStyle/>
          <a:p>
            <a:r>
              <a:rPr lang="en-SG" b="1" dirty="0"/>
              <a:t>Insert the 5x5 matrix that’s used in the risk assessment</a:t>
            </a:r>
          </a:p>
        </p:txBody>
      </p:sp>
      <p:pic>
        <p:nvPicPr>
          <p:cNvPr id="7" name="Picture 6">
            <a:extLst>
              <a:ext uri="{FF2B5EF4-FFF2-40B4-BE49-F238E27FC236}">
                <a16:creationId xmlns:a16="http://schemas.microsoft.com/office/drawing/2014/main" id="{77D3362A-FCFE-4112-B17F-3921610AA1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28425" y="2935334"/>
            <a:ext cx="4123148" cy="3667405"/>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882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3BA7FE-46EF-476A-98CE-586BF49BE355}"/>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7. Risk Based Testing Strategies</a:t>
            </a:r>
          </a:p>
        </p:txBody>
      </p:sp>
      <p:pic>
        <p:nvPicPr>
          <p:cNvPr id="4" name="Picture 3">
            <a:extLst>
              <a:ext uri="{FF2B5EF4-FFF2-40B4-BE49-F238E27FC236}">
                <a16:creationId xmlns:a16="http://schemas.microsoft.com/office/drawing/2014/main" id="{78D52A3D-79FF-45A2-B4C0-F0E4A0DDF3A2}"/>
              </a:ext>
            </a:extLst>
          </p:cNvPr>
          <p:cNvPicPr>
            <a:picLocks noChangeAspect="1"/>
          </p:cNvPicPr>
          <p:nvPr/>
        </p:nvPicPr>
        <p:blipFill>
          <a:blip r:embed="rId2"/>
          <a:stretch>
            <a:fillRect/>
          </a:stretch>
        </p:blipFill>
        <p:spPr>
          <a:xfrm>
            <a:off x="1825253" y="1056971"/>
            <a:ext cx="4086225" cy="5553075"/>
          </a:xfrm>
          <a:prstGeom prst="rect">
            <a:avLst/>
          </a:prstGeom>
        </p:spPr>
      </p:pic>
      <p:pic>
        <p:nvPicPr>
          <p:cNvPr id="6" name="Picture 5">
            <a:extLst>
              <a:ext uri="{FF2B5EF4-FFF2-40B4-BE49-F238E27FC236}">
                <a16:creationId xmlns:a16="http://schemas.microsoft.com/office/drawing/2014/main" id="{4B2DA644-865E-4A58-BC36-10D61C7F9B7E}"/>
              </a:ext>
            </a:extLst>
          </p:cNvPr>
          <p:cNvPicPr>
            <a:picLocks noChangeAspect="1"/>
          </p:cNvPicPr>
          <p:nvPr/>
        </p:nvPicPr>
        <p:blipFill>
          <a:blip r:embed="rId3"/>
          <a:stretch>
            <a:fillRect/>
          </a:stretch>
        </p:blipFill>
        <p:spPr>
          <a:xfrm>
            <a:off x="6280524" y="1056971"/>
            <a:ext cx="4124325" cy="4295775"/>
          </a:xfrm>
          <a:prstGeom prst="rect">
            <a:avLst/>
          </a:prstGeom>
        </p:spPr>
      </p:pic>
    </p:spTree>
    <p:extLst>
      <p:ext uri="{BB962C8B-B14F-4D97-AF65-F5344CB8AC3E}">
        <p14:creationId xmlns:p14="http://schemas.microsoft.com/office/powerpoint/2010/main" val="2061827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1A2973C-41A5-48C7-A88B-5BAC9AD71658}"/>
              </a:ext>
            </a:extLst>
          </p:cNvPr>
          <p:cNvGraphicFramePr>
            <a:graphicFrameLocks noGrp="1"/>
          </p:cNvGraphicFramePr>
          <p:nvPr>
            <p:extLst>
              <p:ext uri="{D42A27DB-BD31-4B8C-83A1-F6EECF244321}">
                <p14:modId xmlns:p14="http://schemas.microsoft.com/office/powerpoint/2010/main" val="3666766946"/>
              </p:ext>
            </p:extLst>
          </p:nvPr>
        </p:nvGraphicFramePr>
        <p:xfrm>
          <a:off x="2182288" y="1144982"/>
          <a:ext cx="6329414" cy="4724390"/>
        </p:xfrm>
        <a:graphic>
          <a:graphicData uri="http://schemas.openxmlformats.org/drawingml/2006/table">
            <a:tbl>
              <a:tblPr firstRow="1" firstCol="1" bandRow="1">
                <a:tableStyleId>{5C22544A-7EE6-4342-B048-85BDC9FD1C3A}</a:tableStyleId>
              </a:tblPr>
              <a:tblGrid>
                <a:gridCol w="1474815">
                  <a:extLst>
                    <a:ext uri="{9D8B030D-6E8A-4147-A177-3AD203B41FA5}">
                      <a16:colId xmlns:a16="http://schemas.microsoft.com/office/drawing/2014/main" val="3643654674"/>
                    </a:ext>
                  </a:extLst>
                </a:gridCol>
                <a:gridCol w="4854599">
                  <a:extLst>
                    <a:ext uri="{9D8B030D-6E8A-4147-A177-3AD203B41FA5}">
                      <a16:colId xmlns:a16="http://schemas.microsoft.com/office/drawing/2014/main" val="2244407687"/>
                    </a:ext>
                  </a:extLst>
                </a:gridCol>
              </a:tblGrid>
              <a:tr h="371114">
                <a:tc>
                  <a:txBody>
                    <a:bodyPr/>
                    <a:lstStyle/>
                    <a:p>
                      <a:pPr marL="0" marR="0" indent="-226695" algn="ctr">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Type of Testing</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tc>
                  <a:txBody>
                    <a:bodyPr/>
                    <a:lstStyle/>
                    <a:p>
                      <a:pPr marL="0" marR="0" indent="-226695" algn="ctr">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Main Purposes</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extLst>
                  <a:ext uri="{0D108BD9-81ED-4DB2-BD59-A6C34878D82A}">
                    <a16:rowId xmlns:a16="http://schemas.microsoft.com/office/drawing/2014/main" val="94356199"/>
                  </a:ext>
                </a:extLst>
              </a:tr>
              <a:tr h="480377">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Functionality</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tc>
                  <a:txBody>
                    <a:bodyPr/>
                    <a:lstStyle/>
                    <a:p>
                      <a:pPr marL="0" marR="0" indent="-226695" algn="just">
                        <a:lnSpc>
                          <a:spcPct val="150000"/>
                        </a:lnSpc>
                        <a:spcBef>
                          <a:spcPts val="0"/>
                        </a:spcBef>
                        <a:spcAft>
                          <a:spcPts val="800"/>
                        </a:spcAft>
                      </a:pPr>
                      <a:r>
                        <a:rPr lang="en-US" sz="1200" dirty="0">
                          <a:effectLst/>
                          <a:latin typeface="Verdana" panose="020B0604030504040204" pitchFamily="34" charset="0"/>
                          <a:ea typeface="Verdana" panose="020B0604030504040204" pitchFamily="34" charset="0"/>
                        </a:rPr>
                        <a:t>The purpose of the test is to ensure that the features based on project requirements are working as intended.</a:t>
                      </a:r>
                      <a:endParaRPr lang="en-US"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extLst>
                  <a:ext uri="{0D108BD9-81ED-4DB2-BD59-A6C34878D82A}">
                    <a16:rowId xmlns:a16="http://schemas.microsoft.com/office/drawing/2014/main" val="1537038378"/>
                  </a:ext>
                </a:extLst>
              </a:tr>
              <a:tr h="734538">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Performance</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To ensure the performance of the webpages are consistent with the project requirement below 3 seconds.</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extLst>
                  <a:ext uri="{0D108BD9-81ED-4DB2-BD59-A6C34878D82A}">
                    <a16:rowId xmlns:a16="http://schemas.microsoft.com/office/drawing/2014/main" val="2859525205"/>
                  </a:ext>
                </a:extLst>
              </a:tr>
              <a:tr h="480377">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Compatibility</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The goal of it to ensure that the website works properly within multiple browsers.</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extLst>
                  <a:ext uri="{0D108BD9-81ED-4DB2-BD59-A6C34878D82A}">
                    <a16:rowId xmlns:a16="http://schemas.microsoft.com/office/drawing/2014/main" val="1870863857"/>
                  </a:ext>
                </a:extLst>
              </a:tr>
              <a:tr h="734538">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Usability</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The main purpose is to ensure that the website interfaces are able to be understood and can be accessed by most visitors.</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extLst>
                  <a:ext uri="{0D108BD9-81ED-4DB2-BD59-A6C34878D82A}">
                    <a16:rowId xmlns:a16="http://schemas.microsoft.com/office/drawing/2014/main" val="3239651708"/>
                  </a:ext>
                </a:extLst>
              </a:tr>
              <a:tr h="734538">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Security</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The main purpose of the test is to identify any potential threats from the external party that would access the website and create exploitation to the website.</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extLst>
                  <a:ext uri="{0D108BD9-81ED-4DB2-BD59-A6C34878D82A}">
                    <a16:rowId xmlns:a16="http://schemas.microsoft.com/office/drawing/2014/main" val="3765363272"/>
                  </a:ext>
                </a:extLst>
              </a:tr>
              <a:tr h="480377">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Portability</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The goal is to ensure that the website could be accessed using multiple different devices.</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extLst>
                  <a:ext uri="{0D108BD9-81ED-4DB2-BD59-A6C34878D82A}">
                    <a16:rowId xmlns:a16="http://schemas.microsoft.com/office/drawing/2014/main" val="2919549636"/>
                  </a:ext>
                </a:extLst>
              </a:tr>
              <a:tr h="480377">
                <a:tc>
                  <a:txBody>
                    <a:bodyPr/>
                    <a:lstStyle/>
                    <a:p>
                      <a:pPr marL="0" marR="0" indent="-226695" algn="just">
                        <a:lnSpc>
                          <a:spcPct val="150000"/>
                        </a:lnSpc>
                        <a:spcBef>
                          <a:spcPts val="0"/>
                        </a:spcBef>
                        <a:spcAft>
                          <a:spcPts val="800"/>
                        </a:spcAft>
                      </a:pPr>
                      <a:r>
                        <a:rPr lang="en-US" sz="1200">
                          <a:effectLst/>
                          <a:latin typeface="Verdana" panose="020B0604030504040204" pitchFamily="34" charset="0"/>
                          <a:ea typeface="Verdana" panose="020B0604030504040204" pitchFamily="34" charset="0"/>
                        </a:rPr>
                        <a:t>Maintainability</a:t>
                      </a:r>
                      <a:endParaRPr lang="en-US" sz="120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tc>
                  <a:txBody>
                    <a:bodyPr/>
                    <a:lstStyle/>
                    <a:p>
                      <a:pPr marL="0" marR="0" indent="-226695" algn="just">
                        <a:lnSpc>
                          <a:spcPct val="150000"/>
                        </a:lnSpc>
                        <a:spcBef>
                          <a:spcPts val="0"/>
                        </a:spcBef>
                        <a:spcAft>
                          <a:spcPts val="800"/>
                        </a:spcAft>
                      </a:pPr>
                      <a:r>
                        <a:rPr lang="en-US" sz="1200" dirty="0">
                          <a:effectLst/>
                          <a:latin typeface="Verdana" panose="020B0604030504040204" pitchFamily="34" charset="0"/>
                          <a:ea typeface="Verdana" panose="020B0604030504040204" pitchFamily="34" charset="0"/>
                        </a:rPr>
                        <a:t>The main purpose is to determine how suitable the project is for maintenance in difficulty wise.</a:t>
                      </a:r>
                      <a:endParaRPr lang="en-US"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3540" marR="63540" marT="0" marB="0"/>
                </a:tc>
                <a:extLst>
                  <a:ext uri="{0D108BD9-81ED-4DB2-BD59-A6C34878D82A}">
                    <a16:rowId xmlns:a16="http://schemas.microsoft.com/office/drawing/2014/main" val="1800225490"/>
                  </a:ext>
                </a:extLst>
              </a:tr>
            </a:tbl>
          </a:graphicData>
        </a:graphic>
      </p:graphicFrame>
      <p:sp>
        <p:nvSpPr>
          <p:cNvPr id="3" name="TextBox 2">
            <a:extLst>
              <a:ext uri="{FF2B5EF4-FFF2-40B4-BE49-F238E27FC236}">
                <a16:creationId xmlns:a16="http://schemas.microsoft.com/office/drawing/2014/main" id="{38E98360-67B4-40EB-9C04-3E191957923D}"/>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7. Risk Based Testing Strategies</a:t>
            </a:r>
          </a:p>
        </p:txBody>
      </p:sp>
    </p:spTree>
    <p:extLst>
      <p:ext uri="{BB962C8B-B14F-4D97-AF65-F5344CB8AC3E}">
        <p14:creationId xmlns:p14="http://schemas.microsoft.com/office/powerpoint/2010/main" val="3470652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49541F-D7C3-4138-A5D5-A54EA35A06E5}"/>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8. Security Testing</a:t>
            </a:r>
          </a:p>
        </p:txBody>
      </p:sp>
      <p:sp>
        <p:nvSpPr>
          <p:cNvPr id="3" name="TextBox 2">
            <a:extLst>
              <a:ext uri="{FF2B5EF4-FFF2-40B4-BE49-F238E27FC236}">
                <a16:creationId xmlns:a16="http://schemas.microsoft.com/office/drawing/2014/main" id="{D0899E2E-592E-405A-8268-F49EB01C7625}"/>
              </a:ext>
            </a:extLst>
          </p:cNvPr>
          <p:cNvSpPr txBox="1"/>
          <p:nvPr/>
        </p:nvSpPr>
        <p:spPr>
          <a:xfrm>
            <a:off x="469358" y="1046099"/>
            <a:ext cx="11417841" cy="2259016"/>
          </a:xfrm>
          <a:prstGeom prst="rect">
            <a:avLst/>
          </a:prstGeom>
          <a:noFill/>
        </p:spPr>
        <p:txBody>
          <a:bodyPr wrap="square">
            <a:spAutoFit/>
          </a:bodyPr>
          <a:lstStyle/>
          <a:p>
            <a:pPr marL="742950" marR="0" lvl="1" indent="-285750">
              <a:lnSpc>
                <a:spcPct val="150000"/>
              </a:lnSpc>
              <a:spcBef>
                <a:spcPts val="0"/>
              </a:spcBef>
              <a:spcAft>
                <a:spcPts val="0"/>
              </a:spcAft>
              <a:buFont typeface="+mj-lt"/>
              <a:buAutoNum type="alphaLcParenR"/>
            </a:pPr>
            <a:r>
              <a:rPr lang="en-SG" sz="1200" b="1" dirty="0">
                <a:effectLst/>
                <a:latin typeface="Verdana" panose="020B0604030504040204" pitchFamily="34" charset="0"/>
                <a:ea typeface="SimSun" panose="02010600030101010101" pitchFamily="2" charset="-122"/>
                <a:cs typeface="Times New Roman" panose="02020603050405020304" pitchFamily="18" charset="0"/>
              </a:rPr>
              <a:t>What is Security Testing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685800" marR="0">
              <a:lnSpc>
                <a:spcPct val="150000"/>
              </a:lnSpc>
              <a:spcBef>
                <a:spcPts val="0"/>
              </a:spcBef>
              <a:spcAft>
                <a:spcPts val="0"/>
              </a:spcAft>
            </a:pPr>
            <a:r>
              <a:rPr lang="en-SG" sz="1200" b="1" dirty="0">
                <a:effectLst/>
                <a:latin typeface="Verdana" panose="020B0604030504040204" pitchFamily="34" charset="0"/>
                <a:ea typeface="SimSun" panose="02010600030101010101" pitchFamily="2" charset="-122"/>
                <a:cs typeface="Times New Roman" panose="02020603050405020304" pitchFamily="18" charset="0"/>
              </a:rPr>
              <a:t> </a:t>
            </a:r>
            <a:r>
              <a:rPr lang="en-SG" sz="1200" dirty="0">
                <a:effectLst/>
                <a:latin typeface="Verdana" panose="020B0604030504040204" pitchFamily="34" charset="0"/>
                <a:ea typeface="SimSun" panose="02010600030101010101" pitchFamily="2" charset="-122"/>
                <a:cs typeface="Times New Roman" panose="02020603050405020304" pitchFamily="18" charset="0"/>
              </a:rPr>
              <a:t>Security testing is a sort of software program testing that uncovers vulnerabilities, threats, risks in a software program software and prevents malicious assaults from intruders. The purpose of security tests is to identify all feasible loopholes and weaknesses of the software program system which might bring about a lack of statistics, sales, reputation at the palms of the personnel or outsiders of the corporation</a:t>
            </a:r>
          </a:p>
          <a:p>
            <a:pPr marL="685800" marR="0">
              <a:lnSpc>
                <a:spcPct val="150000"/>
              </a:lnSpc>
              <a:spcBef>
                <a:spcPts val="0"/>
              </a:spcBef>
              <a:spcAft>
                <a:spcPts val="0"/>
              </a:spcAft>
            </a:pPr>
            <a:endParaRPr lang="en-SG" sz="1200" dirty="0">
              <a:latin typeface="Verdana" panose="020B0604030504040204" pitchFamily="34" charset="0"/>
              <a:ea typeface="SimSun" panose="02010600030101010101" pitchFamily="2" charset="-122"/>
              <a:cs typeface="Times New Roman" panose="02020603050405020304" pitchFamily="18" charset="0"/>
            </a:endParaRPr>
          </a:p>
          <a:p>
            <a:pPr marL="685800" marR="0">
              <a:lnSpc>
                <a:spcPct val="150000"/>
              </a:lnSpc>
              <a:spcBef>
                <a:spcPts val="0"/>
              </a:spcBef>
              <a:spcAft>
                <a:spcPts val="0"/>
              </a:spcAft>
            </a:pPr>
            <a:r>
              <a:rPr lang="en-SG" sz="1200" b="1" dirty="0">
                <a:effectLst/>
                <a:latin typeface="Verdana" panose="020B0604030504040204" pitchFamily="34" charset="0"/>
                <a:ea typeface="SimSun" panose="02010600030101010101" pitchFamily="2" charset="-122"/>
                <a:cs typeface="Times New Roman" panose="02020603050405020304" pitchFamily="18" charset="0"/>
              </a:rPr>
              <a:t>Type of Security Testing</a:t>
            </a:r>
          </a:p>
          <a:p>
            <a:pPr marL="685800" marR="0">
              <a:lnSpc>
                <a:spcPct val="150000"/>
              </a:lnSpc>
              <a:spcBef>
                <a:spcPts val="0"/>
              </a:spcBef>
              <a:spcAft>
                <a:spcPts val="0"/>
              </a:spcAft>
            </a:pPr>
            <a:endParaRPr lang="en-US" sz="11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13" name="Picture 12" descr="What is Security Testing: Complete Tutorial">
            <a:extLst>
              <a:ext uri="{FF2B5EF4-FFF2-40B4-BE49-F238E27FC236}">
                <a16:creationId xmlns:a16="http://schemas.microsoft.com/office/drawing/2014/main" id="{0E8318C9-2BFB-46E6-8DE7-13DB1EDD5E2D}"/>
              </a:ext>
            </a:extLst>
          </p:cNvPr>
          <p:cNvPicPr/>
          <p:nvPr/>
        </p:nvPicPr>
        <p:blipFill rotWithShape="1">
          <a:blip r:embed="rId2">
            <a:extLst>
              <a:ext uri="{28A0092B-C50C-407E-A947-70E740481C1C}">
                <a14:useLocalDpi xmlns:a14="http://schemas.microsoft.com/office/drawing/2010/main" val="0"/>
              </a:ext>
            </a:extLst>
          </a:blip>
          <a:srcRect l="21690" r="19267"/>
          <a:stretch/>
        </p:blipFill>
        <p:spPr bwMode="auto">
          <a:xfrm>
            <a:off x="1507787" y="3090156"/>
            <a:ext cx="3239311" cy="3324860"/>
          </a:xfrm>
          <a:prstGeom prst="rect">
            <a:avLst/>
          </a:prstGeom>
          <a:noFill/>
          <a:ln>
            <a:noFill/>
          </a:ln>
        </p:spPr>
      </p:pic>
    </p:spTree>
    <p:extLst>
      <p:ext uri="{BB962C8B-B14F-4D97-AF65-F5344CB8AC3E}">
        <p14:creationId xmlns:p14="http://schemas.microsoft.com/office/powerpoint/2010/main" val="3190267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DFBF5A-6BE3-413C-955D-FFB7C717DD94}"/>
              </a:ext>
            </a:extLst>
          </p:cNvPr>
          <p:cNvSpPr txBox="1"/>
          <p:nvPr/>
        </p:nvSpPr>
        <p:spPr>
          <a:xfrm>
            <a:off x="469358" y="1046099"/>
            <a:ext cx="10649357" cy="3939861"/>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sz="1200" b="1" dirty="0">
                <a:effectLst/>
                <a:latin typeface="Verdana" panose="020B0604030504040204" pitchFamily="34" charset="0"/>
                <a:ea typeface="Verdana" panose="020B0604030504040204" pitchFamily="34" charset="0"/>
                <a:cs typeface="Times New Roman" panose="02020603050405020304" pitchFamily="18" charset="0"/>
              </a:rPr>
              <a:t>Vulnerability Scanning:</a:t>
            </a:r>
            <a:r>
              <a:rPr lang="en-US" sz="1200" dirty="0">
                <a:effectLst/>
                <a:latin typeface="Verdana" panose="020B0604030504040204" pitchFamily="34" charset="0"/>
                <a:ea typeface="Verdana" panose="020B0604030504040204" pitchFamily="34" charset="0"/>
                <a:cs typeface="Times New Roman" panose="02020603050405020304" pitchFamily="18" charset="0"/>
              </a:rPr>
              <a:t> this is carried out thru automatic software to experiment with a system against recognized vulnerability signatures.</a:t>
            </a:r>
          </a:p>
          <a:p>
            <a:pPr marL="342900" marR="0" lvl="0" indent="-342900">
              <a:lnSpc>
                <a:spcPct val="150000"/>
              </a:lnSpc>
              <a:spcBef>
                <a:spcPts val="0"/>
              </a:spcBef>
              <a:spcAft>
                <a:spcPts val="0"/>
              </a:spcAft>
              <a:buFont typeface="Symbol" panose="05050102010706020507" pitchFamily="18" charset="2"/>
              <a:buChar char=""/>
            </a:pPr>
            <a:r>
              <a:rPr lang="en-US" sz="1200" b="1" dirty="0">
                <a:effectLst/>
                <a:latin typeface="Verdana" panose="020B0604030504040204" pitchFamily="34" charset="0"/>
                <a:ea typeface="Verdana" panose="020B0604030504040204" pitchFamily="34" charset="0"/>
                <a:cs typeface="Times New Roman" panose="02020603050405020304" pitchFamily="18" charset="0"/>
              </a:rPr>
              <a:t>Security Scanning:</a:t>
            </a:r>
            <a:r>
              <a:rPr lang="en-US" sz="1200" dirty="0">
                <a:effectLst/>
                <a:latin typeface="Verdana" panose="020B0604030504040204" pitchFamily="34" charset="0"/>
                <a:ea typeface="Verdana" panose="020B0604030504040204" pitchFamily="34" charset="0"/>
                <a:cs typeface="Times New Roman" panose="02020603050405020304" pitchFamily="18" charset="0"/>
              </a:rPr>
              <a:t> It involves identifying network and machine weaknesses, and later offers solutions for decreasing these risks. This scanning can be done for both manual and automated scanning.</a:t>
            </a:r>
          </a:p>
          <a:p>
            <a:pPr marL="342900" marR="0" lvl="0" indent="-342900">
              <a:lnSpc>
                <a:spcPct val="150000"/>
              </a:lnSpc>
              <a:spcBef>
                <a:spcPts val="0"/>
              </a:spcBef>
              <a:spcAft>
                <a:spcPts val="0"/>
              </a:spcAft>
              <a:buFont typeface="Symbol" panose="05050102010706020507" pitchFamily="18" charset="2"/>
              <a:buChar char=""/>
            </a:pPr>
            <a:r>
              <a:rPr lang="en-US" sz="1200" b="1" dirty="0">
                <a:effectLst/>
                <a:latin typeface="Verdana" panose="020B0604030504040204" pitchFamily="34" charset="0"/>
                <a:ea typeface="Verdana" panose="020B0604030504040204" pitchFamily="34" charset="0"/>
                <a:cs typeface="Times New Roman" panose="02020603050405020304" pitchFamily="18" charset="0"/>
              </a:rPr>
              <a:t>Penetration testing:</a:t>
            </a:r>
            <a:r>
              <a:rPr lang="en-US" sz="1200" dirty="0">
                <a:effectLst/>
                <a:latin typeface="Verdana" panose="020B0604030504040204" pitchFamily="34" charset="0"/>
                <a:ea typeface="Verdana" panose="020B0604030504040204" pitchFamily="34" charset="0"/>
                <a:cs typeface="Times New Roman" panose="02020603050405020304" pitchFamily="18" charset="0"/>
              </a:rPr>
              <a:t> This form of testing simulates an attack from a malicious hacker. This trying out includes the evaluation of a selected gadget to test for capacity vulnerabilities to an outside hacking try.</a:t>
            </a:r>
          </a:p>
          <a:p>
            <a:pPr marL="342900" marR="0" lvl="0" indent="-342900">
              <a:lnSpc>
                <a:spcPct val="150000"/>
              </a:lnSpc>
              <a:spcBef>
                <a:spcPts val="0"/>
              </a:spcBef>
              <a:spcAft>
                <a:spcPts val="0"/>
              </a:spcAft>
              <a:buFont typeface="Symbol" panose="05050102010706020507" pitchFamily="18" charset="2"/>
              <a:buChar char=""/>
            </a:pPr>
            <a:r>
              <a:rPr lang="en-US" sz="1200" b="1" dirty="0">
                <a:effectLst/>
                <a:latin typeface="Verdana" panose="020B0604030504040204" pitchFamily="34" charset="0"/>
                <a:ea typeface="Verdana" panose="020B0604030504040204" pitchFamily="34" charset="0"/>
                <a:cs typeface="Times New Roman" panose="02020603050405020304" pitchFamily="18" charset="0"/>
              </a:rPr>
              <a:t>Risk assessment:</a:t>
            </a:r>
            <a:r>
              <a:rPr lang="en-US" sz="1200" dirty="0">
                <a:effectLst/>
                <a:latin typeface="Verdana" panose="020B0604030504040204" pitchFamily="34" charset="0"/>
                <a:ea typeface="Verdana" panose="020B0604030504040204" pitchFamily="34" charset="0"/>
                <a:cs typeface="Times New Roman" panose="02020603050405020304" pitchFamily="18" charset="0"/>
              </a:rPr>
              <a:t> This testing involves analysis of security risks observed inside the company. Risks are categorized as Low, Medium, and excessive. This checking out recommends controls and measures to reduce the risk.</a:t>
            </a:r>
          </a:p>
          <a:p>
            <a:pPr marL="342900" marR="0" lvl="0" indent="-342900">
              <a:lnSpc>
                <a:spcPct val="150000"/>
              </a:lnSpc>
              <a:spcBef>
                <a:spcPts val="0"/>
              </a:spcBef>
              <a:spcAft>
                <a:spcPts val="0"/>
              </a:spcAft>
              <a:buFont typeface="Symbol" panose="05050102010706020507" pitchFamily="18" charset="2"/>
              <a:buChar char=""/>
            </a:pPr>
            <a:r>
              <a:rPr lang="en-US" sz="1200" b="1" dirty="0">
                <a:effectLst/>
                <a:latin typeface="Verdana" panose="020B0604030504040204" pitchFamily="34" charset="0"/>
                <a:ea typeface="Verdana" panose="020B0604030504040204" pitchFamily="34" charset="0"/>
                <a:cs typeface="Times New Roman" panose="02020603050405020304" pitchFamily="18" charset="0"/>
              </a:rPr>
              <a:t>Security Auditing:</a:t>
            </a:r>
            <a:r>
              <a:rPr lang="en-US" sz="1200" dirty="0">
                <a:effectLst/>
                <a:latin typeface="Verdana" panose="020B0604030504040204" pitchFamily="34" charset="0"/>
                <a:ea typeface="Verdana" panose="020B0604030504040204" pitchFamily="34" charset="0"/>
                <a:cs typeface="Times New Roman" panose="02020603050405020304" pitchFamily="18" charset="0"/>
              </a:rPr>
              <a:t> This is an inner inspection of packages and operating systems for safety flaws. An audit also can be executed via line-by-line inspection of code</a:t>
            </a:r>
          </a:p>
          <a:p>
            <a:pPr marL="342900" marR="0" lvl="0" indent="-342900">
              <a:lnSpc>
                <a:spcPct val="150000"/>
              </a:lnSpc>
              <a:spcBef>
                <a:spcPts val="0"/>
              </a:spcBef>
              <a:spcAft>
                <a:spcPts val="0"/>
              </a:spcAft>
              <a:buFont typeface="Symbol" panose="05050102010706020507" pitchFamily="18" charset="2"/>
              <a:buChar char=""/>
            </a:pPr>
            <a:r>
              <a:rPr lang="en-US" sz="1200" b="1" dirty="0">
                <a:effectLst/>
                <a:latin typeface="Verdana" panose="020B0604030504040204" pitchFamily="34" charset="0"/>
                <a:ea typeface="Verdana" panose="020B0604030504040204" pitchFamily="34" charset="0"/>
                <a:cs typeface="Times New Roman" panose="02020603050405020304" pitchFamily="18" charset="0"/>
              </a:rPr>
              <a:t>Ethical hacking:</a:t>
            </a:r>
            <a:r>
              <a:rPr lang="en-US" sz="1200" dirty="0">
                <a:effectLst/>
                <a:latin typeface="Verdana" panose="020B0604030504040204" pitchFamily="34" charset="0"/>
                <a:ea typeface="Verdana" panose="020B0604030504040204" pitchFamily="34" charset="0"/>
                <a:cs typeface="Times New Roman" panose="02020603050405020304" pitchFamily="18" charset="0"/>
              </a:rPr>
              <a:t> It’s hacking a company software program system. In contrast to malicious hackers, who thieve for their own gains, the cause is to expose safety flaws inside the device.</a:t>
            </a:r>
          </a:p>
          <a:p>
            <a:pPr marL="342900" marR="0" lvl="0" indent="-342900">
              <a:lnSpc>
                <a:spcPct val="150000"/>
              </a:lnSpc>
              <a:spcBef>
                <a:spcPts val="0"/>
              </a:spcBef>
              <a:spcAft>
                <a:spcPts val="0"/>
              </a:spcAft>
              <a:buFont typeface="Symbol" panose="05050102010706020507" pitchFamily="18" charset="2"/>
              <a:buChar char=""/>
            </a:pPr>
            <a:r>
              <a:rPr lang="en-US" sz="1200" b="1" dirty="0">
                <a:effectLst/>
                <a:latin typeface="Verdana" panose="020B0604030504040204" pitchFamily="34" charset="0"/>
                <a:ea typeface="Verdana" panose="020B0604030504040204" pitchFamily="34" charset="0"/>
                <a:cs typeface="Times New Roman" panose="02020603050405020304" pitchFamily="18" charset="0"/>
              </a:rPr>
              <a:t>Posture assessment:</a:t>
            </a:r>
            <a:r>
              <a:rPr lang="en-US" sz="1200" dirty="0">
                <a:effectLst/>
                <a:latin typeface="Verdana" panose="020B0604030504040204" pitchFamily="34" charset="0"/>
                <a:ea typeface="Verdana" panose="020B0604030504040204" pitchFamily="34" charset="0"/>
                <a:cs typeface="Times New Roman" panose="02020603050405020304" pitchFamily="18" charset="0"/>
              </a:rPr>
              <a:t> This combines security scanning, moral Hacking, and risk assessments to reveal a usual safety posture of a business enterprise.</a:t>
            </a:r>
          </a:p>
        </p:txBody>
      </p:sp>
      <p:sp>
        <p:nvSpPr>
          <p:cNvPr id="3" name="TextBox 2">
            <a:extLst>
              <a:ext uri="{FF2B5EF4-FFF2-40B4-BE49-F238E27FC236}">
                <a16:creationId xmlns:a16="http://schemas.microsoft.com/office/drawing/2014/main" id="{4DA2131F-95BF-4E89-A689-DED55501375F}"/>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8. Security Testing</a:t>
            </a:r>
          </a:p>
        </p:txBody>
      </p:sp>
    </p:spTree>
    <p:extLst>
      <p:ext uri="{BB962C8B-B14F-4D97-AF65-F5344CB8AC3E}">
        <p14:creationId xmlns:p14="http://schemas.microsoft.com/office/powerpoint/2010/main" val="1043038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2CCE2-8828-4EF6-8268-C5A5B530863A}"/>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8. Security Testing</a:t>
            </a:r>
          </a:p>
        </p:txBody>
      </p:sp>
      <p:sp>
        <p:nvSpPr>
          <p:cNvPr id="3" name="TextBox 2">
            <a:extLst>
              <a:ext uri="{FF2B5EF4-FFF2-40B4-BE49-F238E27FC236}">
                <a16:creationId xmlns:a16="http://schemas.microsoft.com/office/drawing/2014/main" id="{0CF34719-FCFD-42DD-9955-E52AA0897A0E}"/>
              </a:ext>
            </a:extLst>
          </p:cNvPr>
          <p:cNvSpPr txBox="1"/>
          <p:nvPr/>
        </p:nvSpPr>
        <p:spPr>
          <a:xfrm>
            <a:off x="469358" y="1046099"/>
            <a:ext cx="10649357" cy="3385863"/>
          </a:xfrm>
          <a:prstGeom prst="rect">
            <a:avLst/>
          </a:prstGeom>
          <a:noFill/>
        </p:spPr>
        <p:txBody>
          <a:bodyPr wrap="square">
            <a:spAutoFit/>
          </a:bodyPr>
          <a:lstStyle/>
          <a:p>
            <a:pPr>
              <a:lnSpc>
                <a:spcPct val="150000"/>
              </a:lnSpc>
            </a:pPr>
            <a:r>
              <a:rPr lang="en-SG" sz="1100" b="1" dirty="0">
                <a:effectLst/>
                <a:latin typeface="Verdana" panose="020B0604030504040204" pitchFamily="34" charset="0"/>
                <a:ea typeface="SimSun" panose="02010600030101010101" pitchFamily="2" charset="-122"/>
                <a:cs typeface="Times New Roman" panose="02020603050405020304" pitchFamily="18" charset="0"/>
              </a:rPr>
              <a:t>Among test strategies, how to carry out security testing.</a:t>
            </a:r>
            <a:r>
              <a:rPr lang="en-SG" sz="1200" b="1" dirty="0">
                <a:effectLst/>
                <a:latin typeface="Verdana" panose="020B0604030504040204" pitchFamily="34" charset="0"/>
                <a:ea typeface="SimSun" panose="02010600030101010101" pitchFamily="2" charset="-122"/>
                <a:cs typeface="Times New Roman" panose="02020603050405020304" pitchFamily="18" charset="0"/>
              </a:rPr>
              <a:t>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228600" marR="0">
              <a:lnSpc>
                <a:spcPct val="150000"/>
              </a:lnSpc>
              <a:spcBef>
                <a:spcPts val="0"/>
              </a:spcBef>
              <a:spcAft>
                <a:spcPts val="0"/>
              </a:spcAft>
            </a:pPr>
            <a:r>
              <a:rPr lang="en-US" sz="1200" dirty="0">
                <a:effectLst/>
                <a:latin typeface="Verdana" panose="020B0604030504040204" pitchFamily="34" charset="0"/>
                <a:ea typeface="SimSun" panose="02010600030101010101" pitchFamily="2" charset="-122"/>
                <a:cs typeface="Times New Roman" panose="02020603050405020304" pitchFamily="18" charset="0"/>
              </a:rPr>
              <a:t>The ABC cars project’s security testing method,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SimSun" panose="02010600030101010101" pitchFamily="2" charset="-122"/>
                <a:cs typeface="Times New Roman" panose="02020603050405020304" pitchFamily="18" charset="0"/>
              </a:rPr>
              <a:t>The security checking out technique for the car Portal project is completed via Spring Boot security.</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SimSun" panose="02010600030101010101" pitchFamily="2" charset="-122"/>
                <a:cs typeface="Times New Roman" panose="02020603050405020304" pitchFamily="18" charset="0"/>
              </a:rPr>
              <a:t>In Most of the testing strategies, vulnerability evaluation is used within the Safety testing procedure.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SimSun" panose="02010600030101010101" pitchFamily="2" charset="-122"/>
                <a:cs typeface="Times New Roman" panose="02020603050405020304" pitchFamily="18" charset="0"/>
              </a:rPr>
              <a:t>The password supplied for the duration of registration and get entry to the ABC car Project has to be stored in an encrypted shape.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SimSun" panose="02010600030101010101" pitchFamily="2" charset="-122"/>
                <a:cs typeface="Times New Roman" panose="02020603050405020304" pitchFamily="18" charset="0"/>
              </a:rPr>
              <a:t>Invalid users ought to no longer be allowed to get entry to the application or system.</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SimSun" panose="02010600030101010101" pitchFamily="2" charset="-122"/>
                <a:cs typeface="Times New Roman" panose="02020603050405020304" pitchFamily="18" charset="0"/>
              </a:rPr>
              <a:t>For the software, cookies and session time should be checked.</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SimSun" panose="02010600030101010101" pitchFamily="2" charset="-122"/>
                <a:cs typeface="Times New Roman" panose="02020603050405020304" pitchFamily="18" charset="0"/>
              </a:rPr>
              <a:t>The browser's returned button has to not work on financial websites.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SimSun" panose="02010600030101010101" pitchFamily="2" charset="-122"/>
                <a:cs typeface="Times New Roman" panose="02020603050405020304" pitchFamily="18" charset="0"/>
              </a:rPr>
              <a:t>other pages cannot be accessed without a login.</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SimSun" panose="02010600030101010101" pitchFamily="2" charset="-122"/>
                <a:cs typeface="Times New Roman" panose="02020603050405020304" pitchFamily="18" charset="0"/>
              </a:rPr>
              <a:t>Everybody concerned must set expectations and only display applicable Pages to users and administrators.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SimSun" panose="02010600030101010101" pitchFamily="2" charset="-122"/>
                <a:cs typeface="Times New Roman" panose="02020603050405020304" pitchFamily="18" charset="0"/>
              </a:rPr>
              <a:t>Provides material for project managers and program managers to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SimSun" panose="02010600030101010101" pitchFamily="2" charset="-122"/>
                <a:cs typeface="Times New Roman" panose="02020603050405020304" pitchFamily="18" charset="0"/>
              </a:rPr>
              <a:t>Develop and put into effect their own plans.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TextBox 3">
            <a:extLst>
              <a:ext uri="{FF2B5EF4-FFF2-40B4-BE49-F238E27FC236}">
                <a16:creationId xmlns:a16="http://schemas.microsoft.com/office/drawing/2014/main" id="{276C2B8B-C6F3-432B-BBB2-5AE7A6433B64}"/>
              </a:ext>
            </a:extLst>
          </p:cNvPr>
          <p:cNvSpPr txBox="1"/>
          <p:nvPr/>
        </p:nvSpPr>
        <p:spPr>
          <a:xfrm>
            <a:off x="353960" y="4434010"/>
            <a:ext cx="5570185" cy="2000869"/>
          </a:xfrm>
          <a:prstGeom prst="rect">
            <a:avLst/>
          </a:prstGeom>
          <a:noFill/>
        </p:spPr>
        <p:txBody>
          <a:bodyPr wrap="square">
            <a:spAutoFit/>
          </a:bodyPr>
          <a:lstStyle/>
          <a:p>
            <a:pPr>
              <a:lnSpc>
                <a:spcPct val="150000"/>
              </a:lnSpc>
            </a:pPr>
            <a:r>
              <a:rPr lang="en-SG" sz="1200" b="1" dirty="0">
                <a:solidFill>
                  <a:schemeClr val="tx1"/>
                </a:solidFill>
                <a:latin typeface="Verdana" panose="020B0604030504040204" pitchFamily="34" charset="0"/>
                <a:ea typeface="Verdana" panose="020B0604030504040204" pitchFamily="34" charset="0"/>
              </a:rPr>
              <a:t>Test phases in security testing.</a:t>
            </a:r>
            <a:endParaRPr lang="en-US" sz="1200" dirty="0">
              <a:solidFill>
                <a:schemeClr val="tx1"/>
              </a:solidFill>
              <a:latin typeface="Verdana" panose="020B0604030504040204" pitchFamily="34" charset="0"/>
              <a:ea typeface="Verdana" panose="020B0604030504040204" pitchFamily="34" charset="0"/>
            </a:endParaRPr>
          </a:p>
          <a:p>
            <a:pPr>
              <a:lnSpc>
                <a:spcPct val="150000"/>
              </a:lnSpc>
            </a:pPr>
            <a:r>
              <a:rPr lang="en-US" sz="1200" dirty="0">
                <a:effectLst/>
                <a:latin typeface="Verdana" panose="020B0604030504040204" pitchFamily="34" charset="0"/>
                <a:ea typeface="SimSun" panose="02010600030101010101" pitchFamily="2" charset="-122"/>
                <a:cs typeface="Times New Roman" panose="02020603050405020304" pitchFamily="18" charset="0"/>
              </a:rPr>
              <a:t>Security testing is carried out after the software implementation phase or after deployment. Also, if its miles are postponed, the value will increase. Consequently, security testing is involved in the early stages of the SDLC life cycle. SDLC levels are numerous safety system stages. That is necessities, design, coding and unit testing, integration testing, system testing, implementation, and support</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CE0A61B2-0C7D-481E-BD15-DDD84B58BC4A}"/>
              </a:ext>
            </a:extLst>
          </p:cNvPr>
          <p:cNvPicPr/>
          <p:nvPr/>
        </p:nvPicPr>
        <p:blipFill rotWithShape="1">
          <a:blip r:embed="rId2">
            <a:extLst>
              <a:ext uri="{28A0092B-C50C-407E-A947-70E740481C1C}">
                <a14:useLocalDpi xmlns:a14="http://schemas.microsoft.com/office/drawing/2010/main" val="0"/>
              </a:ext>
            </a:extLst>
          </a:blip>
          <a:srcRect t="13963"/>
          <a:stretch/>
        </p:blipFill>
        <p:spPr bwMode="auto">
          <a:xfrm>
            <a:off x="5924145" y="3874830"/>
            <a:ext cx="5711190" cy="28632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5916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8. Security Testing</a:t>
            </a:r>
          </a:p>
        </p:txBody>
      </p:sp>
      <p:graphicFrame>
        <p:nvGraphicFramePr>
          <p:cNvPr id="2" name="Table 1">
            <a:extLst>
              <a:ext uri="{FF2B5EF4-FFF2-40B4-BE49-F238E27FC236}">
                <a16:creationId xmlns:a16="http://schemas.microsoft.com/office/drawing/2014/main" id="{89DC7CDB-B629-4F14-B0D9-74CE47FE4A96}"/>
              </a:ext>
            </a:extLst>
          </p:cNvPr>
          <p:cNvGraphicFramePr>
            <a:graphicFrameLocks noGrp="1"/>
          </p:cNvGraphicFramePr>
          <p:nvPr>
            <p:extLst>
              <p:ext uri="{D42A27DB-BD31-4B8C-83A1-F6EECF244321}">
                <p14:modId xmlns:p14="http://schemas.microsoft.com/office/powerpoint/2010/main" val="4184260740"/>
              </p:ext>
            </p:extLst>
          </p:nvPr>
        </p:nvGraphicFramePr>
        <p:xfrm>
          <a:off x="223456" y="1120832"/>
          <a:ext cx="4081416" cy="1469336"/>
        </p:xfrm>
        <a:graphic>
          <a:graphicData uri="http://schemas.openxmlformats.org/drawingml/2006/table">
            <a:tbl>
              <a:tblPr firstRow="1" firstCol="1" bandRow="1">
                <a:tableStyleId>{5C22544A-7EE6-4342-B048-85BDC9FD1C3A}</a:tableStyleId>
              </a:tblPr>
              <a:tblGrid>
                <a:gridCol w="1006706">
                  <a:extLst>
                    <a:ext uri="{9D8B030D-6E8A-4147-A177-3AD203B41FA5}">
                      <a16:colId xmlns:a16="http://schemas.microsoft.com/office/drawing/2014/main" val="2988993831"/>
                    </a:ext>
                  </a:extLst>
                </a:gridCol>
                <a:gridCol w="3074710">
                  <a:extLst>
                    <a:ext uri="{9D8B030D-6E8A-4147-A177-3AD203B41FA5}">
                      <a16:colId xmlns:a16="http://schemas.microsoft.com/office/drawing/2014/main" val="3849633119"/>
                    </a:ext>
                  </a:extLst>
                </a:gridCol>
              </a:tblGrid>
              <a:tr h="490164">
                <a:tc>
                  <a:txBody>
                    <a:bodyPr/>
                    <a:lstStyle/>
                    <a:p>
                      <a:pPr marL="0" marR="0" indent="-226695" algn="just">
                        <a:lnSpc>
                          <a:spcPct val="150000"/>
                        </a:lnSpc>
                        <a:spcBef>
                          <a:spcPts val="400"/>
                        </a:spcBef>
                        <a:spcAft>
                          <a:spcPts val="200"/>
                        </a:spcAft>
                      </a:pPr>
                      <a:r>
                        <a:rPr lang="en-MY" sz="1200">
                          <a:effectLst/>
                        </a:rPr>
                        <a:t>Test Scenario</a:t>
                      </a:r>
                      <a:endParaRPr lang="en-US" sz="1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tc>
                <a:tc rowSpan="2">
                  <a:txBody>
                    <a:bodyPr/>
                    <a:lstStyle/>
                    <a:p>
                      <a:pPr marL="0" marR="0" indent="-226695" algn="just">
                        <a:lnSpc>
                          <a:spcPct val="150000"/>
                        </a:lnSpc>
                        <a:spcBef>
                          <a:spcPts val="400"/>
                        </a:spcBef>
                        <a:spcAft>
                          <a:spcPts val="200"/>
                        </a:spcAft>
                      </a:pPr>
                      <a:r>
                        <a:rPr lang="en-MY" sz="1200">
                          <a:effectLst/>
                        </a:rPr>
                        <a:t>Authentication.</a:t>
                      </a:r>
                      <a:endParaRPr lang="en-US" sz="1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35067310"/>
                  </a:ext>
                </a:extLst>
              </a:tr>
              <a:tr h="0">
                <a:tc>
                  <a:txBody>
                    <a:bodyPr/>
                    <a:lstStyle/>
                    <a:p>
                      <a:pPr marL="0" marR="0" indent="-226695" algn="just">
                        <a:lnSpc>
                          <a:spcPct val="150000"/>
                        </a:lnSpc>
                        <a:spcBef>
                          <a:spcPts val="400"/>
                        </a:spcBef>
                        <a:spcAft>
                          <a:spcPts val="200"/>
                        </a:spcAft>
                      </a:pPr>
                      <a:r>
                        <a:rPr lang="en-MY" sz="1200">
                          <a:effectLst/>
                        </a:rPr>
                        <a:t>TS015</a:t>
                      </a:r>
                      <a:endParaRPr lang="en-US" sz="1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4178950570"/>
                  </a:ext>
                </a:extLst>
              </a:tr>
              <a:tr h="241954">
                <a:tc>
                  <a:txBody>
                    <a:bodyPr/>
                    <a:lstStyle/>
                    <a:p>
                      <a:pPr marL="0" marR="0" indent="-226695" algn="just">
                        <a:lnSpc>
                          <a:spcPct val="150000"/>
                        </a:lnSpc>
                        <a:spcBef>
                          <a:spcPts val="400"/>
                        </a:spcBef>
                        <a:spcAft>
                          <a:spcPts val="200"/>
                        </a:spcAft>
                      </a:pPr>
                      <a:r>
                        <a:rPr lang="en-MY" sz="1200">
                          <a:effectLst/>
                        </a:rPr>
                        <a:t>Test Cases</a:t>
                      </a:r>
                      <a:endParaRPr lang="en-US" sz="1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226695" algn="just">
                        <a:lnSpc>
                          <a:spcPct val="150000"/>
                        </a:lnSpc>
                        <a:spcBef>
                          <a:spcPts val="400"/>
                        </a:spcBef>
                        <a:spcAft>
                          <a:spcPts val="200"/>
                        </a:spcAft>
                      </a:pPr>
                      <a:r>
                        <a:rPr lang="en-MY" sz="1200">
                          <a:effectLst/>
                        </a:rPr>
                        <a:t>Check login in ABC CARS PTE LTD Portal  </a:t>
                      </a:r>
                      <a:endParaRPr lang="en-US" sz="1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0784126"/>
                  </a:ext>
                </a:extLst>
              </a:tr>
              <a:tr h="241954">
                <a:tc>
                  <a:txBody>
                    <a:bodyPr/>
                    <a:lstStyle/>
                    <a:p>
                      <a:pPr marL="0" marR="0" indent="-226695" algn="just">
                        <a:lnSpc>
                          <a:spcPct val="150000"/>
                        </a:lnSpc>
                        <a:spcBef>
                          <a:spcPts val="400"/>
                        </a:spcBef>
                        <a:spcAft>
                          <a:spcPts val="200"/>
                        </a:spcAft>
                      </a:pPr>
                      <a:r>
                        <a:rPr lang="en-MY" sz="1200">
                          <a:effectLst/>
                        </a:rPr>
                        <a:t>TC001</a:t>
                      </a:r>
                      <a:endParaRPr lang="en-US" sz="1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226695" algn="just">
                        <a:lnSpc>
                          <a:spcPct val="150000"/>
                        </a:lnSpc>
                        <a:spcBef>
                          <a:spcPts val="400"/>
                        </a:spcBef>
                        <a:spcAft>
                          <a:spcPts val="200"/>
                        </a:spcAft>
                      </a:pPr>
                      <a:r>
                        <a:rPr lang="en-US" sz="1200">
                          <a:effectLst/>
                        </a:rPr>
                        <a:t>Check login with correct login information.</a:t>
                      </a:r>
                      <a:endParaRPr lang="en-US" sz="1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4366520"/>
                  </a:ext>
                </a:extLst>
              </a:tr>
              <a:tr h="241954">
                <a:tc>
                  <a:txBody>
                    <a:bodyPr/>
                    <a:lstStyle/>
                    <a:p>
                      <a:pPr marL="0" marR="0" indent="-226695" algn="just">
                        <a:lnSpc>
                          <a:spcPct val="150000"/>
                        </a:lnSpc>
                        <a:spcBef>
                          <a:spcPts val="400"/>
                        </a:spcBef>
                        <a:spcAft>
                          <a:spcPts val="200"/>
                        </a:spcAft>
                      </a:pPr>
                      <a:r>
                        <a:rPr lang="en-MY" sz="1200">
                          <a:effectLst/>
                        </a:rPr>
                        <a:t>TC002</a:t>
                      </a:r>
                      <a:endParaRPr lang="en-US" sz="1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226695" algn="just">
                        <a:lnSpc>
                          <a:spcPct val="150000"/>
                        </a:lnSpc>
                        <a:spcBef>
                          <a:spcPts val="400"/>
                        </a:spcBef>
                        <a:spcAft>
                          <a:spcPts val="200"/>
                        </a:spcAft>
                      </a:pPr>
                      <a:r>
                        <a:rPr lang="en-US" sz="1200" dirty="0">
                          <a:effectLst/>
                        </a:rPr>
                        <a:t>Check login with wrong login information.</a:t>
                      </a:r>
                      <a:endParaRPr lang="en-US" sz="1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5381182"/>
                  </a:ext>
                </a:extLst>
              </a:tr>
            </a:tbl>
          </a:graphicData>
        </a:graphic>
      </p:graphicFrame>
      <p:graphicFrame>
        <p:nvGraphicFramePr>
          <p:cNvPr id="3" name="Table 2">
            <a:extLst>
              <a:ext uri="{FF2B5EF4-FFF2-40B4-BE49-F238E27FC236}">
                <a16:creationId xmlns:a16="http://schemas.microsoft.com/office/drawing/2014/main" id="{8D6CF99E-414B-4013-ACDF-E5F779F57783}"/>
              </a:ext>
            </a:extLst>
          </p:cNvPr>
          <p:cNvGraphicFramePr>
            <a:graphicFrameLocks noGrp="1"/>
          </p:cNvGraphicFramePr>
          <p:nvPr>
            <p:extLst>
              <p:ext uri="{D42A27DB-BD31-4B8C-83A1-F6EECF244321}">
                <p14:modId xmlns:p14="http://schemas.microsoft.com/office/powerpoint/2010/main" val="716006283"/>
              </p:ext>
            </p:extLst>
          </p:nvPr>
        </p:nvGraphicFramePr>
        <p:xfrm>
          <a:off x="129793" y="2952196"/>
          <a:ext cx="6475067" cy="3386959"/>
        </p:xfrm>
        <a:graphic>
          <a:graphicData uri="http://schemas.openxmlformats.org/drawingml/2006/table">
            <a:tbl>
              <a:tblPr firstRow="1" firstCol="1" bandRow="1">
                <a:tableStyleId>{5C22544A-7EE6-4342-B048-85BDC9FD1C3A}</a:tableStyleId>
              </a:tblPr>
              <a:tblGrid>
                <a:gridCol w="929518">
                  <a:extLst>
                    <a:ext uri="{9D8B030D-6E8A-4147-A177-3AD203B41FA5}">
                      <a16:colId xmlns:a16="http://schemas.microsoft.com/office/drawing/2014/main" val="516219029"/>
                    </a:ext>
                  </a:extLst>
                </a:gridCol>
                <a:gridCol w="671319">
                  <a:extLst>
                    <a:ext uri="{9D8B030D-6E8A-4147-A177-3AD203B41FA5}">
                      <a16:colId xmlns:a16="http://schemas.microsoft.com/office/drawing/2014/main" val="3618585603"/>
                    </a:ext>
                  </a:extLst>
                </a:gridCol>
                <a:gridCol w="774599">
                  <a:extLst>
                    <a:ext uri="{9D8B030D-6E8A-4147-A177-3AD203B41FA5}">
                      <a16:colId xmlns:a16="http://schemas.microsoft.com/office/drawing/2014/main" val="4236592898"/>
                    </a:ext>
                  </a:extLst>
                </a:gridCol>
                <a:gridCol w="1084437">
                  <a:extLst>
                    <a:ext uri="{9D8B030D-6E8A-4147-A177-3AD203B41FA5}">
                      <a16:colId xmlns:a16="http://schemas.microsoft.com/office/drawing/2014/main" val="695587515"/>
                    </a:ext>
                  </a:extLst>
                </a:gridCol>
                <a:gridCol w="1585919">
                  <a:extLst>
                    <a:ext uri="{9D8B030D-6E8A-4147-A177-3AD203B41FA5}">
                      <a16:colId xmlns:a16="http://schemas.microsoft.com/office/drawing/2014/main" val="1542801081"/>
                    </a:ext>
                  </a:extLst>
                </a:gridCol>
                <a:gridCol w="794679">
                  <a:extLst>
                    <a:ext uri="{9D8B030D-6E8A-4147-A177-3AD203B41FA5}">
                      <a16:colId xmlns:a16="http://schemas.microsoft.com/office/drawing/2014/main" val="1076269738"/>
                    </a:ext>
                  </a:extLst>
                </a:gridCol>
                <a:gridCol w="634596">
                  <a:extLst>
                    <a:ext uri="{9D8B030D-6E8A-4147-A177-3AD203B41FA5}">
                      <a16:colId xmlns:a16="http://schemas.microsoft.com/office/drawing/2014/main" val="2791540146"/>
                    </a:ext>
                  </a:extLst>
                </a:gridCol>
              </a:tblGrid>
              <a:tr h="438298">
                <a:tc>
                  <a:txBody>
                    <a:bodyPr/>
                    <a:lstStyle/>
                    <a:p>
                      <a:pPr marL="0" marR="0" indent="-226695" algn="just">
                        <a:lnSpc>
                          <a:spcPct val="150000"/>
                        </a:lnSpc>
                        <a:spcBef>
                          <a:spcPts val="0"/>
                        </a:spcBef>
                        <a:spcAft>
                          <a:spcPts val="800"/>
                        </a:spcAft>
                      </a:pPr>
                      <a:r>
                        <a:rPr lang="en-US" sz="1000" dirty="0">
                          <a:effectLst/>
                          <a:latin typeface="Verdana" panose="020B0604030504040204" pitchFamily="34" charset="0"/>
                          <a:ea typeface="Verdana" panose="020B0604030504040204" pitchFamily="34" charset="0"/>
                        </a:rPr>
                        <a:t>Test Scenario ID</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tc>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Test Case ID</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tc>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Test Priority</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tc>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Pre-condition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tc>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Expected Result</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tc>
                <a:tc>
                  <a:txBody>
                    <a:bodyPr/>
                    <a:lstStyle/>
                    <a:p>
                      <a:pPr marL="0" marR="0" indent="-226695" algn="just">
                        <a:lnSpc>
                          <a:spcPct val="150000"/>
                        </a:lnSpc>
                        <a:spcBef>
                          <a:spcPts val="0"/>
                        </a:spcBef>
                        <a:spcAft>
                          <a:spcPts val="800"/>
                        </a:spcAft>
                      </a:pPr>
                      <a:r>
                        <a:rPr lang="en-US" sz="1000" dirty="0">
                          <a:effectLst/>
                          <a:latin typeface="Verdana" panose="020B0604030504040204" pitchFamily="34" charset="0"/>
                          <a:ea typeface="Verdana" panose="020B0604030504040204" pitchFamily="34" charset="0"/>
                        </a:rPr>
                        <a:t>Actual Result</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tc>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Pass/</a:t>
                      </a:r>
                    </a:p>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Fail</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tc>
                <a:extLst>
                  <a:ext uri="{0D108BD9-81ED-4DB2-BD59-A6C34878D82A}">
                    <a16:rowId xmlns:a16="http://schemas.microsoft.com/office/drawing/2014/main" val="2768922275"/>
                  </a:ext>
                </a:extLst>
              </a:tr>
              <a:tr h="1044929">
                <a:tc>
                  <a:txBody>
                    <a:bodyPr/>
                    <a:lstStyle/>
                    <a:p>
                      <a:pPr marL="0" marR="0" indent="-226695">
                        <a:lnSpc>
                          <a:spcPct val="150000"/>
                        </a:lnSpc>
                        <a:spcBef>
                          <a:spcPts val="0"/>
                        </a:spcBef>
                        <a:spcAft>
                          <a:spcPts val="800"/>
                        </a:spcAft>
                      </a:pPr>
                      <a:r>
                        <a:rPr lang="en-US" sz="1000" dirty="0">
                          <a:effectLst/>
                          <a:latin typeface="Verdana" panose="020B0604030504040204" pitchFamily="34" charset="0"/>
                          <a:ea typeface="Verdana" panose="020B0604030504040204" pitchFamily="34" charset="0"/>
                        </a:rPr>
                        <a:t>TS015</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nchor="ctr"/>
                </a:tc>
                <a:tc>
                  <a:txBody>
                    <a:bodyPr/>
                    <a:lstStyle/>
                    <a:p>
                      <a:pPr marL="0" marR="0" indent="-226695">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TC001</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nchor="ctr"/>
                </a:tc>
                <a:tc>
                  <a:txBody>
                    <a:bodyPr/>
                    <a:lstStyle/>
                    <a:p>
                      <a:pPr marL="0" marR="0" indent="-226695">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Medium</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nchor="ctr"/>
                </a:tc>
                <a:tc>
                  <a:txBody>
                    <a:bodyPr/>
                    <a:lstStyle/>
                    <a:p>
                      <a:pPr marL="0" marR="0" indent="-226695">
                        <a:lnSpc>
                          <a:spcPct val="150000"/>
                        </a:lnSpc>
                        <a:spcBef>
                          <a:spcPts val="0"/>
                        </a:spcBef>
                        <a:spcAft>
                          <a:spcPts val="800"/>
                        </a:spcAft>
                      </a:pPr>
                      <a:r>
                        <a:rPr lang="en-US" sz="1000" dirty="0">
                          <a:effectLst/>
                          <a:latin typeface="Verdana" panose="020B0604030504040204" pitchFamily="34" charset="0"/>
                          <a:ea typeface="Verdana" panose="020B0604030504040204" pitchFamily="34" charset="0"/>
                        </a:rPr>
                        <a:t>ABC Cars Portal website has been completed and uploaded on the server</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nchor="ctr"/>
                </a:tc>
                <a:tc>
                  <a:txBody>
                    <a:bodyPr/>
                    <a:lstStyle/>
                    <a:p>
                      <a:pPr marL="0" marR="0" indent="-226695">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After entering the correct password and username user will redirect to a User profile page</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nchor="ctr"/>
                </a:tc>
                <a:tc>
                  <a:txBody>
                    <a:bodyPr/>
                    <a:lstStyle/>
                    <a:p>
                      <a:pPr marL="0" marR="0" indent="-226695">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As expected,</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nchor="ctr"/>
                </a:tc>
                <a:tc>
                  <a:txBody>
                    <a:bodyPr/>
                    <a:lstStyle/>
                    <a:p>
                      <a:pPr marL="0" marR="0" indent="-226695">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Pass</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nchor="ctr"/>
                </a:tc>
                <a:extLst>
                  <a:ext uri="{0D108BD9-81ED-4DB2-BD59-A6C34878D82A}">
                    <a16:rowId xmlns:a16="http://schemas.microsoft.com/office/drawing/2014/main" val="3819330388"/>
                  </a:ext>
                </a:extLst>
              </a:tr>
              <a:tr h="851004">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Test Step &amp; Test data</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tc>
                <a:tc gridSpan="6">
                  <a:txBody>
                    <a:bodyPr/>
                    <a:lstStyle/>
                    <a:p>
                      <a:pPr marL="0" marR="0" indent="-226695" algn="just">
                        <a:lnSpc>
                          <a:spcPct val="150000"/>
                        </a:lnSpc>
                        <a:spcBef>
                          <a:spcPts val="0"/>
                        </a:spcBef>
                        <a:spcAft>
                          <a:spcPts val="800"/>
                        </a:spcAft>
                      </a:pPr>
                      <a:r>
                        <a:rPr lang="en-US" sz="1000" dirty="0">
                          <a:effectLst/>
                          <a:latin typeface="Verdana" panose="020B0604030504040204" pitchFamily="34" charset="0"/>
                          <a:ea typeface="Verdana" panose="020B0604030504040204" pitchFamily="34" charset="0"/>
                        </a:rPr>
                        <a:t>In Login Page, input test data</a:t>
                      </a:r>
                    </a:p>
                    <a:p>
                      <a:pPr marL="0" marR="0" indent="-226695" algn="just">
                        <a:lnSpc>
                          <a:spcPct val="150000"/>
                        </a:lnSpc>
                        <a:spcBef>
                          <a:spcPts val="0"/>
                        </a:spcBef>
                        <a:spcAft>
                          <a:spcPts val="800"/>
                        </a:spcAft>
                        <a:buFont typeface="Arial" panose="020B0604020202020204" pitchFamily="34" charset="0"/>
                        <a:buChar char="•"/>
                      </a:pPr>
                      <a:r>
                        <a:rPr lang="en-US" sz="1000" dirty="0">
                          <a:effectLst/>
                          <a:latin typeface="Verdana" panose="020B0604030504040204" pitchFamily="34" charset="0"/>
                          <a:ea typeface="Verdana" panose="020B0604030504040204" pitchFamily="34" charset="0"/>
                        </a:rPr>
                        <a:t>Username- chathu@77</a:t>
                      </a:r>
                    </a:p>
                    <a:p>
                      <a:pPr marL="171450" marR="0" lvl="0" indent="-171450" algn="just">
                        <a:lnSpc>
                          <a:spcPct val="150000"/>
                        </a:lnSpc>
                        <a:spcBef>
                          <a:spcPts val="0"/>
                        </a:spcBef>
                        <a:spcAft>
                          <a:spcPts val="800"/>
                        </a:spcAft>
                        <a:buFont typeface="Arial" panose="020B0604020202020204" pitchFamily="34" charset="0"/>
                        <a:buChar char="•"/>
                      </a:pPr>
                      <a:r>
                        <a:rPr lang="en-US" sz="1000" dirty="0">
                          <a:effectLst/>
                          <a:latin typeface="Verdana" panose="020B0604030504040204" pitchFamily="34" charset="0"/>
                          <a:ea typeface="Verdana" panose="020B0604030504040204" pitchFamily="34" charset="0"/>
                        </a:rPr>
                        <a:t>Password: 12345678</a:t>
                      </a:r>
                    </a:p>
                    <a:p>
                      <a:pPr marL="0" marR="0" indent="-226695" algn="just">
                        <a:lnSpc>
                          <a:spcPct val="150000"/>
                        </a:lnSpc>
                        <a:spcBef>
                          <a:spcPts val="0"/>
                        </a:spcBef>
                        <a:spcAft>
                          <a:spcPts val="800"/>
                        </a:spcAft>
                      </a:pPr>
                      <a:r>
                        <a:rPr lang="en-US" sz="1000" dirty="0">
                          <a:effectLst/>
                          <a:latin typeface="Verdana" panose="020B0604030504040204" pitchFamily="34" charset="0"/>
                          <a:ea typeface="Verdana" panose="020B0604030504040204" pitchFamily="34" charset="0"/>
                        </a:rPr>
                        <a:t>Click Login button</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47368125"/>
                  </a:ext>
                </a:extLst>
              </a:tr>
              <a:tr h="329750">
                <a:tc>
                  <a:txBody>
                    <a:bodyPr/>
                    <a:lstStyle/>
                    <a:p>
                      <a:pPr marL="0" marR="0" indent="-226695" algn="just">
                        <a:lnSpc>
                          <a:spcPct val="150000"/>
                        </a:lnSpc>
                        <a:spcBef>
                          <a:spcPts val="0"/>
                        </a:spcBef>
                        <a:spcAft>
                          <a:spcPts val="800"/>
                        </a:spcAft>
                      </a:pPr>
                      <a:r>
                        <a:rPr lang="en-US" sz="1000" dirty="0">
                          <a:effectLst/>
                          <a:latin typeface="Verdana" panose="020B0604030504040204" pitchFamily="34" charset="0"/>
                          <a:ea typeface="Verdana" panose="020B0604030504040204" pitchFamily="34" charset="0"/>
                          <a:cs typeface="Times New Roman" panose="02020603050405020304" pitchFamily="18" charset="0"/>
                        </a:rPr>
                        <a:t>Evidence</a:t>
                      </a:r>
                    </a:p>
                  </a:txBody>
                  <a:tcPr marL="32866" marR="32866" marT="0" marB="0"/>
                </a:tc>
                <a:tc gridSpan="6">
                  <a:txBody>
                    <a:bodyPr/>
                    <a:lstStyle/>
                    <a:p>
                      <a:pPr marL="0" marR="0" indent="-226695" algn="just">
                        <a:lnSpc>
                          <a:spcPct val="150000"/>
                        </a:lnSpc>
                        <a:spcBef>
                          <a:spcPts val="0"/>
                        </a:spcBef>
                        <a:spcAft>
                          <a:spcPts val="800"/>
                        </a:spcAft>
                      </a:pPr>
                      <a:r>
                        <a:rPr lang="en-MY" sz="1000" kern="1200" dirty="0">
                          <a:solidFill>
                            <a:schemeClr val="dk1"/>
                          </a:solidFill>
                          <a:effectLst/>
                          <a:latin typeface="Verdana" panose="020B0604030504040204" pitchFamily="34" charset="0"/>
                          <a:ea typeface="Verdana" panose="020B0604030504040204" pitchFamily="34" charset="0"/>
                          <a:cs typeface="+mn-cs"/>
                        </a:rPr>
                        <a:t>Fig: TS015 – TC001</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32866" marR="3286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5754865"/>
                  </a:ext>
                </a:extLst>
              </a:tr>
            </a:tbl>
          </a:graphicData>
        </a:graphic>
      </p:graphicFrame>
      <p:pic>
        <p:nvPicPr>
          <p:cNvPr id="8" name="Picture 7">
            <a:extLst>
              <a:ext uri="{FF2B5EF4-FFF2-40B4-BE49-F238E27FC236}">
                <a16:creationId xmlns:a16="http://schemas.microsoft.com/office/drawing/2014/main" id="{7E05BC93-58D9-4EA6-A916-69215356BB0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721131" y="3144572"/>
            <a:ext cx="5341076" cy="3064139"/>
          </a:xfrm>
          <a:prstGeom prst="rect">
            <a:avLst/>
          </a:prstGeom>
        </p:spPr>
      </p:pic>
      <p:pic>
        <p:nvPicPr>
          <p:cNvPr id="9" name="Picture 8">
            <a:extLst>
              <a:ext uri="{FF2B5EF4-FFF2-40B4-BE49-F238E27FC236}">
                <a16:creationId xmlns:a16="http://schemas.microsoft.com/office/drawing/2014/main" id="{91B7BAD0-818A-47AE-B3C8-3C0C25FD49FE}"/>
              </a:ext>
            </a:extLst>
          </p:cNvPr>
          <p:cNvPicPr/>
          <p:nvPr/>
        </p:nvPicPr>
        <p:blipFill rotWithShape="1">
          <a:blip r:embed="rId4">
            <a:extLst>
              <a:ext uri="{28A0092B-C50C-407E-A947-70E740481C1C}">
                <a14:useLocalDpi xmlns:a14="http://schemas.microsoft.com/office/drawing/2010/main" val="0"/>
              </a:ext>
            </a:extLst>
          </a:blip>
          <a:srcRect l="22611" t="17574" r="22843" b="36988"/>
          <a:stretch/>
        </p:blipFill>
        <p:spPr bwMode="auto">
          <a:xfrm>
            <a:off x="5917915" y="1256313"/>
            <a:ext cx="3687090" cy="1617779"/>
          </a:xfrm>
          <a:prstGeom prst="rect">
            <a:avLst/>
          </a:prstGeom>
          <a:ln>
            <a:solidFill>
              <a:schemeClr val="bg1">
                <a:lumMod val="50000"/>
              </a:schemeClr>
            </a:solidFill>
          </a:ln>
          <a:extLst>
            <a:ext uri="{53640926-AAD7-44D8-BBD7-CCE9431645EC}">
              <a14:shadowObscured xmlns:a14="http://schemas.microsoft.com/office/drawing/2010/main"/>
            </a:ext>
          </a:extLst>
        </p:spPr>
      </p:pic>
      <p:sp>
        <p:nvSpPr>
          <p:cNvPr id="10" name="Arrow: Bent-Up 9">
            <a:extLst>
              <a:ext uri="{FF2B5EF4-FFF2-40B4-BE49-F238E27FC236}">
                <a16:creationId xmlns:a16="http://schemas.microsoft.com/office/drawing/2014/main" id="{789BAE36-E885-4A9D-874D-2521558E14B1}"/>
              </a:ext>
            </a:extLst>
          </p:cNvPr>
          <p:cNvSpPr/>
          <p:nvPr/>
        </p:nvSpPr>
        <p:spPr>
          <a:xfrm flipV="1">
            <a:off x="9592363" y="2357890"/>
            <a:ext cx="1705607" cy="786682"/>
          </a:xfrm>
          <a:prstGeom prst="bentUpArrow">
            <a:avLst>
              <a:gd name="adj1" fmla="val 25000"/>
              <a:gd name="adj2" fmla="val 26894"/>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Box 10">
            <a:extLst>
              <a:ext uri="{FF2B5EF4-FFF2-40B4-BE49-F238E27FC236}">
                <a16:creationId xmlns:a16="http://schemas.microsoft.com/office/drawing/2014/main" id="{923C2389-8C69-47E9-A79D-D40AF5A0ACFD}"/>
              </a:ext>
            </a:extLst>
          </p:cNvPr>
          <p:cNvSpPr txBox="1"/>
          <p:nvPr/>
        </p:nvSpPr>
        <p:spPr>
          <a:xfrm>
            <a:off x="5825447" y="979314"/>
            <a:ext cx="2741456" cy="276999"/>
          </a:xfrm>
          <a:prstGeom prst="rect">
            <a:avLst/>
          </a:prstGeom>
          <a:noFill/>
        </p:spPr>
        <p:txBody>
          <a:bodyPr wrap="none" rtlCol="0">
            <a:spAutoFit/>
          </a:bodyPr>
          <a:lstStyle/>
          <a:p>
            <a:r>
              <a:rPr lang="en-US" sz="1200" b="1" dirty="0">
                <a:latin typeface="Verdana" panose="020B0604030504040204" pitchFamily="34" charset="0"/>
                <a:ea typeface="Verdana" panose="020B0604030504040204" pitchFamily="34" charset="0"/>
              </a:rPr>
              <a:t>Evidence: Fig: TS015 – TC001</a:t>
            </a:r>
          </a:p>
        </p:txBody>
      </p:sp>
    </p:spTree>
    <p:extLst>
      <p:ext uri="{BB962C8B-B14F-4D97-AF65-F5344CB8AC3E}">
        <p14:creationId xmlns:p14="http://schemas.microsoft.com/office/powerpoint/2010/main" val="170988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1" y="247954"/>
            <a:ext cx="6096000" cy="646331"/>
          </a:xfrm>
          <a:prstGeom prst="rect">
            <a:avLst/>
          </a:prstGeom>
          <a:noFill/>
        </p:spPr>
        <p:txBody>
          <a:bodyPr wrap="square">
            <a:spAutoFit/>
          </a:bodyPr>
          <a:lstStyle/>
          <a:p>
            <a:pPr marL="0" indent="0">
              <a:buNone/>
            </a:pPr>
            <a:r>
              <a:rPr lang="en-US" sz="3600" b="1" dirty="0">
                <a:solidFill>
                  <a:srgbClr val="8C1A4B"/>
                </a:solidFill>
                <a:latin typeface="Gotham" panose="02000504050000020004" pitchFamily="2" charset="0"/>
                <a:cs typeface="Calibri" panose="020F0502020204030204" pitchFamily="34" charset="0"/>
              </a:rPr>
              <a:t>Document History</a:t>
            </a:r>
            <a:endParaRPr lang="en-GB" sz="3600" b="1" dirty="0">
              <a:solidFill>
                <a:srgbClr val="8C1A4B"/>
              </a:solidFill>
              <a:latin typeface="Gotham" panose="02000504050000020004" pitchFamily="2"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EA0A8702-C490-E0D8-3985-2E6BFE70880F}"/>
              </a:ext>
            </a:extLst>
          </p:cNvPr>
          <p:cNvGraphicFramePr>
            <a:graphicFrameLocks noGrp="1"/>
          </p:cNvGraphicFramePr>
          <p:nvPr>
            <p:extLst>
              <p:ext uri="{D42A27DB-BD31-4B8C-83A1-F6EECF244321}">
                <p14:modId xmlns:p14="http://schemas.microsoft.com/office/powerpoint/2010/main" val="976989591"/>
              </p:ext>
            </p:extLst>
          </p:nvPr>
        </p:nvGraphicFramePr>
        <p:xfrm>
          <a:off x="353961" y="1311679"/>
          <a:ext cx="11393754" cy="2792412"/>
        </p:xfrm>
        <a:graphic>
          <a:graphicData uri="http://schemas.openxmlformats.org/drawingml/2006/table">
            <a:tbl>
              <a:tblPr firstRow="1" bandRow="1">
                <a:tableStyleId>{5C22544A-7EE6-4342-B048-85BDC9FD1C3A}</a:tableStyleId>
              </a:tblPr>
              <a:tblGrid>
                <a:gridCol w="1367250">
                  <a:extLst>
                    <a:ext uri="{9D8B030D-6E8A-4147-A177-3AD203B41FA5}">
                      <a16:colId xmlns:a16="http://schemas.microsoft.com/office/drawing/2014/main" val="20000"/>
                    </a:ext>
                  </a:extLst>
                </a:gridCol>
                <a:gridCol w="2848439">
                  <a:extLst>
                    <a:ext uri="{9D8B030D-6E8A-4147-A177-3AD203B41FA5}">
                      <a16:colId xmlns:a16="http://schemas.microsoft.com/office/drawing/2014/main" val="20001"/>
                    </a:ext>
                  </a:extLst>
                </a:gridCol>
                <a:gridCol w="4215689">
                  <a:extLst>
                    <a:ext uri="{9D8B030D-6E8A-4147-A177-3AD203B41FA5}">
                      <a16:colId xmlns:a16="http://schemas.microsoft.com/office/drawing/2014/main" val="20002"/>
                    </a:ext>
                  </a:extLst>
                </a:gridCol>
                <a:gridCol w="2962376">
                  <a:extLst>
                    <a:ext uri="{9D8B030D-6E8A-4147-A177-3AD203B41FA5}">
                      <a16:colId xmlns:a16="http://schemas.microsoft.com/office/drawing/2014/main" val="20003"/>
                    </a:ext>
                  </a:extLst>
                </a:gridCol>
              </a:tblGrid>
              <a:tr h="971274">
                <a:tc>
                  <a:txBody>
                    <a:bodyPr/>
                    <a:lstStyle/>
                    <a:p>
                      <a:pPr marL="0" marR="0" algn="ctr">
                        <a:spcBef>
                          <a:spcPts val="0"/>
                        </a:spcBef>
                        <a:spcAft>
                          <a:spcPts val="0"/>
                        </a:spcAft>
                      </a:pPr>
                      <a:r>
                        <a:rPr lang="en-US" sz="1600" dirty="0">
                          <a:effectLst/>
                        </a:rPr>
                        <a:t>Version Number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Effective Date of release</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Summary of Included Changes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Author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607046">
                <a:tc>
                  <a:txBody>
                    <a:bodyPr/>
                    <a:lstStyle/>
                    <a:p>
                      <a:pPr marL="57150" marR="0" algn="ctr">
                        <a:spcBef>
                          <a:spcPts val="0"/>
                        </a:spcBef>
                        <a:spcAft>
                          <a:spcPts val="0"/>
                        </a:spcAft>
                      </a:pPr>
                      <a:r>
                        <a:rPr lang="en-US" sz="1600" dirty="0">
                          <a:effectLst/>
                        </a:rPr>
                        <a:t>1</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r>
                        <a:rPr lang="en-US" sz="1600" dirty="0">
                          <a:effectLst/>
                        </a:rPr>
                        <a:t>18 Nov 22</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r>
                        <a:rPr lang="en-US" sz="1600" dirty="0">
                          <a:effectLst/>
                        </a:rPr>
                        <a:t> First Edition</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r>
                        <a:rPr lang="en-US" sz="1600" dirty="0">
                          <a:effectLst/>
                        </a:rPr>
                        <a:t> Nilofar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607046">
                <a:tc>
                  <a:txBody>
                    <a:bodyPr/>
                    <a:lstStyle/>
                    <a:p>
                      <a:pPr marL="57150" marR="0" algn="ctr">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r h="607046">
                <a:tc>
                  <a:txBody>
                    <a:bodyPr/>
                    <a:lstStyle/>
                    <a:p>
                      <a:pPr marL="57150" marR="0" algn="ctr">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94416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228CB5-3D99-46BE-BEDD-A71853CCD972}"/>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8. Security Testing</a:t>
            </a:r>
          </a:p>
        </p:txBody>
      </p:sp>
      <p:graphicFrame>
        <p:nvGraphicFramePr>
          <p:cNvPr id="6" name="Table 5">
            <a:extLst>
              <a:ext uri="{FF2B5EF4-FFF2-40B4-BE49-F238E27FC236}">
                <a16:creationId xmlns:a16="http://schemas.microsoft.com/office/drawing/2014/main" id="{DE862E51-FFCA-445D-A7AD-4D4F3AB5E998}"/>
              </a:ext>
            </a:extLst>
          </p:cNvPr>
          <p:cNvGraphicFramePr>
            <a:graphicFrameLocks noGrp="1"/>
          </p:cNvGraphicFramePr>
          <p:nvPr>
            <p:extLst>
              <p:ext uri="{D42A27DB-BD31-4B8C-83A1-F6EECF244321}">
                <p14:modId xmlns:p14="http://schemas.microsoft.com/office/powerpoint/2010/main" val="256279800"/>
              </p:ext>
            </p:extLst>
          </p:nvPr>
        </p:nvGraphicFramePr>
        <p:xfrm>
          <a:off x="353960" y="1116708"/>
          <a:ext cx="5348197" cy="4390238"/>
        </p:xfrm>
        <a:graphic>
          <a:graphicData uri="http://schemas.openxmlformats.org/drawingml/2006/table">
            <a:tbl>
              <a:tblPr firstRow="1" firstCol="1" bandRow="1">
                <a:tableStyleId>{5C22544A-7EE6-4342-B048-85BDC9FD1C3A}</a:tableStyleId>
              </a:tblPr>
              <a:tblGrid>
                <a:gridCol w="767752">
                  <a:extLst>
                    <a:ext uri="{9D8B030D-6E8A-4147-A177-3AD203B41FA5}">
                      <a16:colId xmlns:a16="http://schemas.microsoft.com/office/drawing/2014/main" val="4240433818"/>
                    </a:ext>
                  </a:extLst>
                </a:gridCol>
                <a:gridCol w="554488">
                  <a:extLst>
                    <a:ext uri="{9D8B030D-6E8A-4147-A177-3AD203B41FA5}">
                      <a16:colId xmlns:a16="http://schemas.microsoft.com/office/drawing/2014/main" val="3021328034"/>
                    </a:ext>
                  </a:extLst>
                </a:gridCol>
                <a:gridCol w="639793">
                  <a:extLst>
                    <a:ext uri="{9D8B030D-6E8A-4147-A177-3AD203B41FA5}">
                      <a16:colId xmlns:a16="http://schemas.microsoft.com/office/drawing/2014/main" val="721565120"/>
                    </a:ext>
                  </a:extLst>
                </a:gridCol>
                <a:gridCol w="895710">
                  <a:extLst>
                    <a:ext uri="{9D8B030D-6E8A-4147-A177-3AD203B41FA5}">
                      <a16:colId xmlns:a16="http://schemas.microsoft.com/office/drawing/2014/main" val="1929144146"/>
                    </a:ext>
                  </a:extLst>
                </a:gridCol>
                <a:gridCol w="1309917">
                  <a:extLst>
                    <a:ext uri="{9D8B030D-6E8A-4147-A177-3AD203B41FA5}">
                      <a16:colId xmlns:a16="http://schemas.microsoft.com/office/drawing/2014/main" val="1663774428"/>
                    </a:ext>
                  </a:extLst>
                </a:gridCol>
                <a:gridCol w="656380">
                  <a:extLst>
                    <a:ext uri="{9D8B030D-6E8A-4147-A177-3AD203B41FA5}">
                      <a16:colId xmlns:a16="http://schemas.microsoft.com/office/drawing/2014/main" val="2368183940"/>
                    </a:ext>
                  </a:extLst>
                </a:gridCol>
                <a:gridCol w="524157">
                  <a:extLst>
                    <a:ext uri="{9D8B030D-6E8A-4147-A177-3AD203B41FA5}">
                      <a16:colId xmlns:a16="http://schemas.microsoft.com/office/drawing/2014/main" val="467369476"/>
                    </a:ext>
                  </a:extLst>
                </a:gridCol>
              </a:tblGrid>
              <a:tr h="767177">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Test Scenario ID</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tc>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Test Case ID</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tc>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Test Priority</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tc>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Pre-condition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tc>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Expected Result</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tc>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Actual Result</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tc>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Pass/</a:t>
                      </a:r>
                    </a:p>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Fail</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tc>
                <a:extLst>
                  <a:ext uri="{0D108BD9-81ED-4DB2-BD59-A6C34878D82A}">
                    <a16:rowId xmlns:a16="http://schemas.microsoft.com/office/drawing/2014/main" val="2191519105"/>
                  </a:ext>
                </a:extLst>
              </a:tr>
              <a:tr h="2054927">
                <a:tc>
                  <a:txBody>
                    <a:bodyPr/>
                    <a:lstStyle/>
                    <a:p>
                      <a:pPr marL="0" marR="0" indent="-226695">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TS015</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nchor="ctr"/>
                </a:tc>
                <a:tc>
                  <a:txBody>
                    <a:bodyPr/>
                    <a:lstStyle/>
                    <a:p>
                      <a:pPr marL="0" marR="0" indent="-226695">
                        <a:lnSpc>
                          <a:spcPct val="150000"/>
                        </a:lnSpc>
                        <a:spcBef>
                          <a:spcPts val="0"/>
                        </a:spcBef>
                        <a:spcAft>
                          <a:spcPts val="800"/>
                        </a:spcAft>
                      </a:pPr>
                      <a:r>
                        <a:rPr lang="en-US" sz="1000" dirty="0">
                          <a:effectLst/>
                          <a:latin typeface="Verdana" panose="020B0604030504040204" pitchFamily="34" charset="0"/>
                          <a:ea typeface="Verdana" panose="020B0604030504040204" pitchFamily="34" charset="0"/>
                        </a:rPr>
                        <a:t>TC002</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nchor="ctr"/>
                </a:tc>
                <a:tc>
                  <a:txBody>
                    <a:bodyPr/>
                    <a:lstStyle/>
                    <a:p>
                      <a:pPr marL="0" marR="0" indent="-226695">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Medium</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nchor="ctr"/>
                </a:tc>
                <a:tc>
                  <a:txBody>
                    <a:bodyPr/>
                    <a:lstStyle/>
                    <a:p>
                      <a:pPr marL="0" marR="0" indent="-226695">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ABC Cars Portal website has been completed and uploaded on the server</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nchor="ctr"/>
                </a:tc>
                <a:tc>
                  <a:txBody>
                    <a:bodyPr/>
                    <a:lstStyle/>
                    <a:p>
                      <a:pPr marL="0" marR="0" indent="-226695">
                        <a:lnSpc>
                          <a:spcPct val="150000"/>
                        </a:lnSpc>
                        <a:spcBef>
                          <a:spcPts val="0"/>
                        </a:spcBef>
                        <a:spcAft>
                          <a:spcPts val="800"/>
                        </a:spcAft>
                      </a:pPr>
                      <a:r>
                        <a:rPr lang="en-US" sz="1000" dirty="0">
                          <a:effectLst/>
                          <a:latin typeface="Verdana" panose="020B0604030504040204" pitchFamily="34" charset="0"/>
                          <a:ea typeface="Verdana" panose="020B0604030504040204" pitchFamily="34" charset="0"/>
                        </a:rPr>
                        <a:t>After entering the wrong password user can see the error message to enter the correct password or username. </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nchor="ctr"/>
                </a:tc>
                <a:tc>
                  <a:txBody>
                    <a:bodyPr/>
                    <a:lstStyle/>
                    <a:p>
                      <a:pPr marL="0" marR="0" indent="-226695">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As expected,</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nchor="ctr"/>
                </a:tc>
                <a:tc>
                  <a:txBody>
                    <a:bodyPr/>
                    <a:lstStyle/>
                    <a:p>
                      <a:pPr marL="0" marR="0" indent="-226695">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Pass</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nchor="ctr"/>
                </a:tc>
                <a:extLst>
                  <a:ext uri="{0D108BD9-81ED-4DB2-BD59-A6C34878D82A}">
                    <a16:rowId xmlns:a16="http://schemas.microsoft.com/office/drawing/2014/main" val="3157533472"/>
                  </a:ext>
                </a:extLst>
              </a:tr>
              <a:tr h="1101992">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Test Step &amp; Test data</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tc>
                <a:tc gridSpan="6">
                  <a:txBody>
                    <a:bodyPr/>
                    <a:lstStyle/>
                    <a:p>
                      <a:pPr marL="0" marR="0" indent="-226695" algn="just">
                        <a:lnSpc>
                          <a:spcPct val="150000"/>
                        </a:lnSpc>
                        <a:spcBef>
                          <a:spcPts val="0"/>
                        </a:spcBef>
                        <a:spcAft>
                          <a:spcPts val="800"/>
                        </a:spcAft>
                      </a:pPr>
                      <a:r>
                        <a:rPr lang="en-US" sz="1000" dirty="0">
                          <a:effectLst/>
                          <a:latin typeface="Verdana" panose="020B0604030504040204" pitchFamily="34" charset="0"/>
                          <a:ea typeface="Verdana" panose="020B0604030504040204" pitchFamily="34" charset="0"/>
                        </a:rPr>
                        <a:t>In Login Page, input test data</a:t>
                      </a:r>
                    </a:p>
                    <a:p>
                      <a:pPr marL="1600200" marR="0" lvl="3" indent="-228600" algn="just">
                        <a:lnSpc>
                          <a:spcPct val="150000"/>
                        </a:lnSpc>
                        <a:spcBef>
                          <a:spcPts val="0"/>
                        </a:spcBef>
                        <a:spcAft>
                          <a:spcPts val="0"/>
                        </a:spcAft>
                        <a:buFont typeface="Symbol" panose="05050102010706020507" pitchFamily="18" charset="2"/>
                        <a:buChar char=""/>
                      </a:pPr>
                      <a:r>
                        <a:rPr lang="en-US" sz="1000" dirty="0">
                          <a:effectLst/>
                          <a:latin typeface="Verdana" panose="020B0604030504040204" pitchFamily="34" charset="0"/>
                          <a:ea typeface="Verdana" panose="020B0604030504040204" pitchFamily="34" charset="0"/>
                        </a:rPr>
                        <a:t>Username- chathu@77</a:t>
                      </a:r>
                    </a:p>
                    <a:p>
                      <a:pPr marL="342900" marR="0" lvl="0" indent="-342900" algn="just">
                        <a:lnSpc>
                          <a:spcPct val="150000"/>
                        </a:lnSpc>
                        <a:spcBef>
                          <a:spcPts val="0"/>
                        </a:spcBef>
                        <a:spcAft>
                          <a:spcPts val="800"/>
                        </a:spcAft>
                        <a:buFont typeface="Symbol" panose="05050102010706020507" pitchFamily="18" charset="2"/>
                        <a:buChar char=""/>
                      </a:pPr>
                      <a:r>
                        <a:rPr lang="en-US" sz="1000" dirty="0">
                          <a:effectLst/>
                          <a:latin typeface="Verdana" panose="020B0604030504040204" pitchFamily="34" charset="0"/>
                          <a:ea typeface="Verdana" panose="020B0604030504040204" pitchFamily="34" charset="0"/>
                        </a:rPr>
                        <a:t>Password: 1234 (correct password = 12345678)</a:t>
                      </a:r>
                    </a:p>
                    <a:p>
                      <a:pPr marL="0" marR="0" indent="-226695" algn="just">
                        <a:lnSpc>
                          <a:spcPct val="150000"/>
                        </a:lnSpc>
                        <a:spcBef>
                          <a:spcPts val="0"/>
                        </a:spcBef>
                        <a:spcAft>
                          <a:spcPts val="800"/>
                        </a:spcAft>
                      </a:pPr>
                      <a:r>
                        <a:rPr lang="en-US" sz="1000" dirty="0">
                          <a:effectLst/>
                          <a:latin typeface="Verdana" panose="020B0604030504040204" pitchFamily="34" charset="0"/>
                          <a:ea typeface="Verdana" panose="020B0604030504040204" pitchFamily="34" charset="0"/>
                        </a:rPr>
                        <a:t>3. Click Login button</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7598674"/>
                  </a:ext>
                </a:extLst>
              </a:tr>
              <a:tr h="466142">
                <a:tc>
                  <a:txBody>
                    <a:bodyPr/>
                    <a:lstStyle/>
                    <a:p>
                      <a:pPr marL="0" marR="0" indent="-226695" algn="just">
                        <a:lnSpc>
                          <a:spcPct val="150000"/>
                        </a:lnSpc>
                        <a:spcBef>
                          <a:spcPts val="0"/>
                        </a:spcBef>
                        <a:spcAft>
                          <a:spcPts val="800"/>
                        </a:spcAft>
                      </a:pPr>
                      <a:r>
                        <a:rPr lang="en-US" sz="1000">
                          <a:effectLst/>
                          <a:latin typeface="Verdana" panose="020B0604030504040204" pitchFamily="34" charset="0"/>
                          <a:ea typeface="Verdana" panose="020B0604030504040204" pitchFamily="34" charset="0"/>
                        </a:rPr>
                        <a:t>Evidence</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tc>
                <a:tc gridSpan="6">
                  <a:txBody>
                    <a:bodyPr/>
                    <a:lstStyle/>
                    <a:p>
                      <a:pPr marL="0" marR="0" indent="-226695" algn="just">
                        <a:lnSpc>
                          <a:spcPct val="150000"/>
                        </a:lnSpc>
                        <a:spcBef>
                          <a:spcPts val="400"/>
                        </a:spcBef>
                        <a:spcAft>
                          <a:spcPts val="200"/>
                        </a:spcAft>
                      </a:pPr>
                      <a:r>
                        <a:rPr lang="en-MY" sz="1000" dirty="0">
                          <a:effectLst/>
                          <a:latin typeface="Verdana" panose="020B0604030504040204" pitchFamily="34" charset="0"/>
                          <a:ea typeface="Verdana" panose="020B0604030504040204" pitchFamily="34" charset="0"/>
                        </a:rPr>
                        <a:t>Fig: TS015 – TC002</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64633" marR="6463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124607"/>
                  </a:ext>
                </a:extLst>
              </a:tr>
            </a:tbl>
          </a:graphicData>
        </a:graphic>
      </p:graphicFrame>
      <p:pic>
        <p:nvPicPr>
          <p:cNvPr id="3074" name="Picture 186">
            <a:extLst>
              <a:ext uri="{FF2B5EF4-FFF2-40B4-BE49-F238E27FC236}">
                <a16:creationId xmlns:a16="http://schemas.microsoft.com/office/drawing/2014/main" id="{B29B6C8A-5CF0-4F5A-8BE1-0587B2E7D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199" y="1050745"/>
            <a:ext cx="5943600" cy="2757488"/>
          </a:xfrm>
          <a:prstGeom prst="rect">
            <a:avLst/>
          </a:prstGeom>
          <a:noFill/>
          <a:ln w="9525">
            <a:solidFill>
              <a:srgbClr val="7F7F7F"/>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F425161-511C-4C55-AFA9-BC47707003B9}"/>
              </a:ext>
            </a:extLst>
          </p:cNvPr>
          <p:cNvSpPr/>
          <p:nvPr/>
        </p:nvSpPr>
        <p:spPr>
          <a:xfrm>
            <a:off x="6228080" y="2289332"/>
            <a:ext cx="2839720" cy="512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073" name="Picture 190">
            <a:extLst>
              <a:ext uri="{FF2B5EF4-FFF2-40B4-BE49-F238E27FC236}">
                <a16:creationId xmlns:a16="http://schemas.microsoft.com/office/drawing/2014/main" id="{A639F2BA-B4FC-4072-9AE6-FB5C4EB65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68304"/>
            <a:ext cx="5943600" cy="2776537"/>
          </a:xfrm>
          <a:prstGeom prst="rect">
            <a:avLst/>
          </a:prstGeom>
          <a:noFill/>
          <a:ln w="9525">
            <a:solidFill>
              <a:srgbClr val="7F7F7F"/>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6677E62-5278-4A9B-91B1-06300AFAB90C}"/>
              </a:ext>
            </a:extLst>
          </p:cNvPr>
          <p:cNvSpPr/>
          <p:nvPr/>
        </p:nvSpPr>
        <p:spPr>
          <a:xfrm>
            <a:off x="6410382" y="4534375"/>
            <a:ext cx="2839720" cy="512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5">
            <a:extLst>
              <a:ext uri="{FF2B5EF4-FFF2-40B4-BE49-F238E27FC236}">
                <a16:creationId xmlns:a16="http://schemas.microsoft.com/office/drawing/2014/main" id="{A6043944-2B54-4D20-AC6B-B2FFE2CFE65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05014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9. Test plans and Test cases</a:t>
            </a:r>
          </a:p>
        </p:txBody>
      </p:sp>
      <p:sp>
        <p:nvSpPr>
          <p:cNvPr id="5" name="TextBox 4">
            <a:extLst>
              <a:ext uri="{FF2B5EF4-FFF2-40B4-BE49-F238E27FC236}">
                <a16:creationId xmlns:a16="http://schemas.microsoft.com/office/drawing/2014/main" id="{1F87DA45-5793-491A-944C-A822B2087D93}"/>
              </a:ext>
            </a:extLst>
          </p:cNvPr>
          <p:cNvSpPr txBox="1"/>
          <p:nvPr/>
        </p:nvSpPr>
        <p:spPr>
          <a:xfrm>
            <a:off x="353960" y="1064688"/>
            <a:ext cx="10618840" cy="902811"/>
          </a:xfrm>
          <a:prstGeom prst="rect">
            <a:avLst/>
          </a:prstGeom>
          <a:noFill/>
        </p:spPr>
        <p:txBody>
          <a:bodyPr wrap="square">
            <a:spAutoFit/>
          </a:bodyPr>
          <a:lstStyle/>
          <a:p>
            <a:pPr marL="0" marR="0">
              <a:spcBef>
                <a:spcPts val="0"/>
              </a:spcBef>
              <a:spcAft>
                <a:spcPts val="1000"/>
              </a:spcAft>
            </a:pPr>
            <a:r>
              <a:rPr lang="en-GB"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Test plan	: A Test Plan is a concept and deliverable that …..</a:t>
            </a:r>
          </a:p>
          <a:p>
            <a:pPr marL="0" marR="0">
              <a:spcBef>
                <a:spcPts val="0"/>
              </a:spcBef>
              <a:spcAft>
                <a:spcPts val="1000"/>
              </a:spcAft>
            </a:pPr>
            <a:r>
              <a:rPr lang="en-US" sz="1200" dirty="0">
                <a:solidFill>
                  <a:schemeClr val="tx1"/>
                </a:solidFill>
                <a:effectLst/>
                <a:latin typeface="Verdana" panose="020B0604030504040204" pitchFamily="34" charset="0"/>
                <a:ea typeface="Verdana" panose="020B0604030504040204" pitchFamily="34" charset="0"/>
              </a:rPr>
              <a:t>Test case 	: The test case is a sequence of steps that help us perform a certain test in the project.</a:t>
            </a:r>
          </a:p>
          <a:p>
            <a:pPr marL="0" marR="0">
              <a:spcBef>
                <a:spcPts val="0"/>
              </a:spcBef>
              <a:spcAft>
                <a:spcPts val="1000"/>
              </a:spcAft>
            </a:pPr>
            <a:r>
              <a:rPr lang="en-US" sz="1200" b="1" u="sng" dirty="0">
                <a:solidFill>
                  <a:schemeClr val="tx1"/>
                </a:solidFill>
                <a:latin typeface="Verdana" panose="020B0604030504040204" pitchFamily="34" charset="0"/>
                <a:ea typeface="Verdana" panose="020B0604030504040204" pitchFamily="34" charset="0"/>
              </a:rPr>
              <a:t>Functional Testing – UAT testing</a:t>
            </a:r>
            <a:endParaRPr lang="en-SG" sz="1200" b="1" u="sng" dirty="0">
              <a:solidFill>
                <a:schemeClr val="tx1"/>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2B94D773-5596-4AB7-86D4-00A1D9DB76C7}"/>
              </a:ext>
            </a:extLst>
          </p:cNvPr>
          <p:cNvPicPr>
            <a:picLocks noChangeAspect="1"/>
          </p:cNvPicPr>
          <p:nvPr/>
        </p:nvPicPr>
        <p:blipFill>
          <a:blip r:embed="rId3"/>
          <a:stretch>
            <a:fillRect/>
          </a:stretch>
        </p:blipFill>
        <p:spPr>
          <a:xfrm>
            <a:off x="1435742" y="2280405"/>
            <a:ext cx="4962525" cy="4400550"/>
          </a:xfrm>
          <a:prstGeom prst="rect">
            <a:avLst/>
          </a:prstGeom>
        </p:spPr>
      </p:pic>
      <p:pic>
        <p:nvPicPr>
          <p:cNvPr id="8" name="Picture 7">
            <a:extLst>
              <a:ext uri="{FF2B5EF4-FFF2-40B4-BE49-F238E27FC236}">
                <a16:creationId xmlns:a16="http://schemas.microsoft.com/office/drawing/2014/main" id="{84072B9C-B813-4613-94A7-A93AE944AC2A}"/>
              </a:ext>
            </a:extLst>
          </p:cNvPr>
          <p:cNvPicPr/>
          <p:nvPr/>
        </p:nvPicPr>
        <p:blipFill>
          <a:blip r:embed="rId4"/>
          <a:stretch>
            <a:fillRect/>
          </a:stretch>
        </p:blipFill>
        <p:spPr>
          <a:xfrm>
            <a:off x="6536986" y="3981357"/>
            <a:ext cx="5283741" cy="2516719"/>
          </a:xfrm>
          <a:prstGeom prst="rect">
            <a:avLst/>
          </a:prstGeom>
        </p:spPr>
      </p:pic>
      <p:sp>
        <p:nvSpPr>
          <p:cNvPr id="9" name="TextBox 8">
            <a:extLst>
              <a:ext uri="{FF2B5EF4-FFF2-40B4-BE49-F238E27FC236}">
                <a16:creationId xmlns:a16="http://schemas.microsoft.com/office/drawing/2014/main" id="{B67CAF26-CE02-472D-9FEE-AD4E62D776BB}"/>
              </a:ext>
            </a:extLst>
          </p:cNvPr>
          <p:cNvSpPr txBox="1"/>
          <p:nvPr/>
        </p:nvSpPr>
        <p:spPr>
          <a:xfrm>
            <a:off x="6437400" y="3605782"/>
            <a:ext cx="2741456" cy="276999"/>
          </a:xfrm>
          <a:prstGeom prst="rect">
            <a:avLst/>
          </a:prstGeom>
          <a:noFill/>
        </p:spPr>
        <p:txBody>
          <a:bodyPr wrap="none" rtlCol="0">
            <a:spAutoFit/>
          </a:bodyPr>
          <a:lstStyle/>
          <a:p>
            <a:r>
              <a:rPr lang="en-US" sz="1200" b="1" dirty="0">
                <a:latin typeface="Verdana" panose="020B0604030504040204" pitchFamily="34" charset="0"/>
                <a:ea typeface="Verdana" panose="020B0604030504040204" pitchFamily="34" charset="0"/>
              </a:rPr>
              <a:t>Evidence: Fig: TS001 – TC001</a:t>
            </a:r>
          </a:p>
        </p:txBody>
      </p:sp>
    </p:spTree>
    <p:extLst>
      <p:ext uri="{BB962C8B-B14F-4D97-AF65-F5344CB8AC3E}">
        <p14:creationId xmlns:p14="http://schemas.microsoft.com/office/powerpoint/2010/main" val="3737285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0DF31-9137-457A-AB7C-A7BB646B31A1}"/>
              </a:ext>
            </a:extLst>
          </p:cNvPr>
          <p:cNvSpPr txBox="1"/>
          <p:nvPr/>
        </p:nvSpPr>
        <p:spPr>
          <a:xfrm>
            <a:off x="353960" y="257682"/>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9. Test plans and Test cases</a:t>
            </a:r>
          </a:p>
        </p:txBody>
      </p:sp>
      <p:sp>
        <p:nvSpPr>
          <p:cNvPr id="3" name="TextBox 2">
            <a:extLst>
              <a:ext uri="{FF2B5EF4-FFF2-40B4-BE49-F238E27FC236}">
                <a16:creationId xmlns:a16="http://schemas.microsoft.com/office/drawing/2014/main" id="{32FA5B81-F825-4A0E-A433-F29082BBA32F}"/>
              </a:ext>
            </a:extLst>
          </p:cNvPr>
          <p:cNvSpPr txBox="1"/>
          <p:nvPr/>
        </p:nvSpPr>
        <p:spPr>
          <a:xfrm>
            <a:off x="353960" y="1064688"/>
            <a:ext cx="10618840" cy="276999"/>
          </a:xfrm>
          <a:prstGeom prst="rect">
            <a:avLst/>
          </a:prstGeom>
          <a:noFill/>
        </p:spPr>
        <p:txBody>
          <a:bodyPr wrap="square">
            <a:spAutoFit/>
          </a:bodyPr>
          <a:lstStyle/>
          <a:p>
            <a:pPr marL="0" marR="0">
              <a:spcBef>
                <a:spcPts val="0"/>
              </a:spcBef>
              <a:spcAft>
                <a:spcPts val="1000"/>
              </a:spcAft>
            </a:pPr>
            <a:r>
              <a:rPr lang="en-US" sz="1200" b="1" u="sng"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Unit Testing</a:t>
            </a:r>
            <a:endParaRPr lang="en-SG" sz="1200" b="1" u="sng" dirty="0">
              <a:solidFill>
                <a:schemeClr val="tx1"/>
              </a:solidFill>
              <a:latin typeface="Verdana" panose="020B0604030504040204" pitchFamily="34" charset="0"/>
              <a:ea typeface="Verdana" panose="020B0604030504040204" pitchFamily="34" charset="0"/>
            </a:endParaRPr>
          </a:p>
        </p:txBody>
      </p:sp>
      <p:graphicFrame>
        <p:nvGraphicFramePr>
          <p:cNvPr id="4" name="Table 3">
            <a:extLst>
              <a:ext uri="{FF2B5EF4-FFF2-40B4-BE49-F238E27FC236}">
                <a16:creationId xmlns:a16="http://schemas.microsoft.com/office/drawing/2014/main" id="{BD41A9FD-D559-4344-9154-EB004DB5B45A}"/>
              </a:ext>
            </a:extLst>
          </p:cNvPr>
          <p:cNvGraphicFramePr>
            <a:graphicFrameLocks noGrp="1"/>
          </p:cNvGraphicFramePr>
          <p:nvPr>
            <p:extLst>
              <p:ext uri="{D42A27DB-BD31-4B8C-83A1-F6EECF244321}">
                <p14:modId xmlns:p14="http://schemas.microsoft.com/office/powerpoint/2010/main" val="2799985479"/>
              </p:ext>
            </p:extLst>
          </p:nvPr>
        </p:nvGraphicFramePr>
        <p:xfrm>
          <a:off x="430617" y="1502362"/>
          <a:ext cx="5883275" cy="742696"/>
        </p:xfrm>
        <a:graphic>
          <a:graphicData uri="http://schemas.openxmlformats.org/drawingml/2006/table">
            <a:tbl>
              <a:tblPr firstRow="1" firstCol="1" bandRow="1">
                <a:tableStyleId>{5C22544A-7EE6-4342-B048-85BDC9FD1C3A}</a:tableStyleId>
              </a:tblPr>
              <a:tblGrid>
                <a:gridCol w="2021205">
                  <a:extLst>
                    <a:ext uri="{9D8B030D-6E8A-4147-A177-3AD203B41FA5}">
                      <a16:colId xmlns:a16="http://schemas.microsoft.com/office/drawing/2014/main" val="2215521793"/>
                    </a:ext>
                  </a:extLst>
                </a:gridCol>
                <a:gridCol w="3862070">
                  <a:extLst>
                    <a:ext uri="{9D8B030D-6E8A-4147-A177-3AD203B41FA5}">
                      <a16:colId xmlns:a16="http://schemas.microsoft.com/office/drawing/2014/main" val="3081589775"/>
                    </a:ext>
                  </a:extLst>
                </a:gridCol>
              </a:tblGrid>
              <a:tr h="0">
                <a:tc>
                  <a:txBody>
                    <a:bodyPr/>
                    <a:lstStyle/>
                    <a:p>
                      <a:pPr marL="0" marR="0" indent="-226695">
                        <a:lnSpc>
                          <a:spcPct val="106000"/>
                        </a:lnSpc>
                        <a:spcBef>
                          <a:spcPts val="0"/>
                        </a:spcBef>
                        <a:spcAft>
                          <a:spcPts val="800"/>
                        </a:spcAft>
                      </a:pPr>
                      <a:r>
                        <a:rPr lang="en-SG" sz="1200">
                          <a:effectLst/>
                        </a:rPr>
                        <a:t>Test Scenario</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rowSpan="2">
                  <a:txBody>
                    <a:bodyPr/>
                    <a:lstStyle/>
                    <a:p>
                      <a:pPr marL="0" marR="0" indent="-226695">
                        <a:lnSpc>
                          <a:spcPct val="106000"/>
                        </a:lnSpc>
                        <a:spcBef>
                          <a:spcPts val="0"/>
                        </a:spcBef>
                        <a:spcAft>
                          <a:spcPts val="800"/>
                        </a:spcAft>
                      </a:pPr>
                      <a:r>
                        <a:rPr lang="en-US" sz="1200">
                          <a:effectLst/>
                        </a:rPr>
                        <a:t>To ensure registration</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1202636"/>
                  </a:ext>
                </a:extLst>
              </a:tr>
              <a:tr h="0">
                <a:tc>
                  <a:txBody>
                    <a:bodyPr/>
                    <a:lstStyle/>
                    <a:p>
                      <a:pPr marL="0" marR="0" indent="-226695" algn="just">
                        <a:lnSpc>
                          <a:spcPct val="106000"/>
                        </a:lnSpc>
                        <a:spcBef>
                          <a:spcPts val="0"/>
                        </a:spcBef>
                        <a:spcAft>
                          <a:spcPts val="800"/>
                        </a:spcAft>
                      </a:pPr>
                      <a:r>
                        <a:rPr lang="en-US" sz="1200">
                          <a:effectLst/>
                        </a:rPr>
                        <a:t>TS00</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2204871553"/>
                  </a:ext>
                </a:extLst>
              </a:tr>
              <a:tr h="0">
                <a:tc>
                  <a:txBody>
                    <a:bodyPr/>
                    <a:lstStyle/>
                    <a:p>
                      <a:pPr marL="0" marR="0" indent="-226695" algn="just">
                        <a:lnSpc>
                          <a:spcPct val="106000"/>
                        </a:lnSpc>
                        <a:spcBef>
                          <a:spcPts val="0"/>
                        </a:spcBef>
                        <a:spcAft>
                          <a:spcPts val="800"/>
                        </a:spcAft>
                      </a:pPr>
                      <a:r>
                        <a:rPr lang="en-US" sz="1200">
                          <a:effectLst/>
                        </a:rPr>
                        <a:t>Test Cases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indent="-226695" algn="just">
                        <a:lnSpc>
                          <a:spcPct val="106000"/>
                        </a:lnSpc>
                        <a:spcBef>
                          <a:spcPts val="0"/>
                        </a:spcBef>
                        <a:spcAft>
                          <a:spcPts val="800"/>
                        </a:spcAft>
                      </a:pPr>
                      <a:r>
                        <a:rPr lang="en-SG" sz="1200">
                          <a:effectLst/>
                        </a:rPr>
                        <a:t>Unit Testing</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4191859"/>
                  </a:ext>
                </a:extLst>
              </a:tr>
              <a:tr h="0">
                <a:tc>
                  <a:txBody>
                    <a:bodyPr/>
                    <a:lstStyle/>
                    <a:p>
                      <a:pPr marL="0" marR="0" indent="-226695" algn="just">
                        <a:lnSpc>
                          <a:spcPct val="106000"/>
                        </a:lnSpc>
                        <a:spcBef>
                          <a:spcPts val="0"/>
                        </a:spcBef>
                        <a:spcAft>
                          <a:spcPts val="800"/>
                        </a:spcAft>
                      </a:pPr>
                      <a:r>
                        <a:rPr lang="en-US" sz="1200">
                          <a:effectLst/>
                        </a:rPr>
                        <a:t>UT001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indent="-226695" algn="just">
                        <a:lnSpc>
                          <a:spcPct val="106000"/>
                        </a:lnSpc>
                        <a:spcBef>
                          <a:spcPts val="0"/>
                        </a:spcBef>
                        <a:spcAft>
                          <a:spcPts val="800"/>
                        </a:spcAft>
                      </a:pPr>
                      <a:r>
                        <a:rPr lang="en-US" sz="1200" dirty="0">
                          <a:effectLst/>
                        </a:rPr>
                        <a:t>Ensure that registration working correctly</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45296220"/>
                  </a:ext>
                </a:extLst>
              </a:tr>
            </a:tbl>
          </a:graphicData>
        </a:graphic>
      </p:graphicFrame>
      <p:pic>
        <p:nvPicPr>
          <p:cNvPr id="7" name="Picture 6">
            <a:extLst>
              <a:ext uri="{FF2B5EF4-FFF2-40B4-BE49-F238E27FC236}">
                <a16:creationId xmlns:a16="http://schemas.microsoft.com/office/drawing/2014/main" id="{BB676061-CD95-485B-9FBD-C6ADED44746A}"/>
              </a:ext>
            </a:extLst>
          </p:cNvPr>
          <p:cNvPicPr>
            <a:picLocks noChangeAspect="1"/>
          </p:cNvPicPr>
          <p:nvPr/>
        </p:nvPicPr>
        <p:blipFill>
          <a:blip r:embed="rId2"/>
          <a:stretch>
            <a:fillRect/>
          </a:stretch>
        </p:blipFill>
        <p:spPr>
          <a:xfrm>
            <a:off x="3179914" y="2405733"/>
            <a:ext cx="6267956" cy="3563805"/>
          </a:xfrm>
          <a:prstGeom prst="rect">
            <a:avLst/>
          </a:prstGeom>
        </p:spPr>
      </p:pic>
    </p:spTree>
    <p:extLst>
      <p:ext uri="{BB962C8B-B14F-4D97-AF65-F5344CB8AC3E}">
        <p14:creationId xmlns:p14="http://schemas.microsoft.com/office/powerpoint/2010/main" val="3672686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EEF3C0-0BC4-4C56-AD5E-C32E8287C5ED}"/>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9. Test plans and Test cases</a:t>
            </a:r>
          </a:p>
        </p:txBody>
      </p:sp>
      <p:sp>
        <p:nvSpPr>
          <p:cNvPr id="3" name="TextBox 2">
            <a:extLst>
              <a:ext uri="{FF2B5EF4-FFF2-40B4-BE49-F238E27FC236}">
                <a16:creationId xmlns:a16="http://schemas.microsoft.com/office/drawing/2014/main" id="{85A7AA7B-0CB5-434F-9950-8FF24DAB3852}"/>
              </a:ext>
            </a:extLst>
          </p:cNvPr>
          <p:cNvSpPr txBox="1"/>
          <p:nvPr/>
        </p:nvSpPr>
        <p:spPr>
          <a:xfrm>
            <a:off x="353960" y="1064688"/>
            <a:ext cx="10618840" cy="276999"/>
          </a:xfrm>
          <a:prstGeom prst="rect">
            <a:avLst/>
          </a:prstGeom>
          <a:noFill/>
        </p:spPr>
        <p:txBody>
          <a:bodyPr wrap="square">
            <a:spAutoFit/>
          </a:bodyPr>
          <a:lstStyle/>
          <a:p>
            <a:pPr marL="0" marR="0">
              <a:spcBef>
                <a:spcPts val="0"/>
              </a:spcBef>
              <a:spcAft>
                <a:spcPts val="1000"/>
              </a:spcAft>
            </a:pPr>
            <a:r>
              <a:rPr lang="en-US" sz="1200" b="1" u="sng"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Performance Testing</a:t>
            </a:r>
            <a:endParaRPr lang="en-SG" sz="1200" b="1" u="sng" dirty="0">
              <a:solidFill>
                <a:schemeClr val="tx1"/>
              </a:solidFill>
              <a:latin typeface="Verdana" panose="020B0604030504040204" pitchFamily="34" charset="0"/>
              <a:ea typeface="Verdana" panose="020B0604030504040204" pitchFamily="34" charset="0"/>
            </a:endParaRPr>
          </a:p>
        </p:txBody>
      </p:sp>
      <p:graphicFrame>
        <p:nvGraphicFramePr>
          <p:cNvPr id="4" name="Table 3">
            <a:extLst>
              <a:ext uri="{FF2B5EF4-FFF2-40B4-BE49-F238E27FC236}">
                <a16:creationId xmlns:a16="http://schemas.microsoft.com/office/drawing/2014/main" id="{417357EB-4EE7-4A7D-8AB7-76A603CE974E}"/>
              </a:ext>
            </a:extLst>
          </p:cNvPr>
          <p:cNvGraphicFramePr>
            <a:graphicFrameLocks noGrp="1"/>
          </p:cNvGraphicFramePr>
          <p:nvPr>
            <p:extLst>
              <p:ext uri="{D42A27DB-BD31-4B8C-83A1-F6EECF244321}">
                <p14:modId xmlns:p14="http://schemas.microsoft.com/office/powerpoint/2010/main" val="565649249"/>
              </p:ext>
            </p:extLst>
          </p:nvPr>
        </p:nvGraphicFramePr>
        <p:xfrm>
          <a:off x="353960" y="1341687"/>
          <a:ext cx="5883275" cy="750888"/>
        </p:xfrm>
        <a:graphic>
          <a:graphicData uri="http://schemas.openxmlformats.org/drawingml/2006/table">
            <a:tbl>
              <a:tblPr firstRow="1" firstCol="1" bandRow="1">
                <a:tableStyleId>{5C22544A-7EE6-4342-B048-85BDC9FD1C3A}</a:tableStyleId>
              </a:tblPr>
              <a:tblGrid>
                <a:gridCol w="2021205">
                  <a:extLst>
                    <a:ext uri="{9D8B030D-6E8A-4147-A177-3AD203B41FA5}">
                      <a16:colId xmlns:a16="http://schemas.microsoft.com/office/drawing/2014/main" val="2404427567"/>
                    </a:ext>
                  </a:extLst>
                </a:gridCol>
                <a:gridCol w="3862070">
                  <a:extLst>
                    <a:ext uri="{9D8B030D-6E8A-4147-A177-3AD203B41FA5}">
                      <a16:colId xmlns:a16="http://schemas.microsoft.com/office/drawing/2014/main" val="2043316264"/>
                    </a:ext>
                  </a:extLst>
                </a:gridCol>
              </a:tblGrid>
              <a:tr h="0">
                <a:tc>
                  <a:txBody>
                    <a:bodyPr/>
                    <a:lstStyle/>
                    <a:p>
                      <a:pPr marL="0" marR="0" indent="-226695">
                        <a:lnSpc>
                          <a:spcPct val="106000"/>
                        </a:lnSpc>
                        <a:spcBef>
                          <a:spcPts val="0"/>
                        </a:spcBef>
                        <a:spcAft>
                          <a:spcPts val="800"/>
                        </a:spcAft>
                      </a:pPr>
                      <a:r>
                        <a:rPr lang="en-SG" sz="1200">
                          <a:effectLst/>
                        </a:rPr>
                        <a:t>Test Scenario</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rowSpan="2">
                  <a:txBody>
                    <a:bodyPr/>
                    <a:lstStyle/>
                    <a:p>
                      <a:pPr marL="0" marR="0" indent="-226695">
                        <a:lnSpc>
                          <a:spcPct val="106000"/>
                        </a:lnSpc>
                        <a:spcBef>
                          <a:spcPts val="0"/>
                        </a:spcBef>
                        <a:spcAft>
                          <a:spcPts val="800"/>
                        </a:spcAft>
                      </a:pPr>
                      <a:r>
                        <a:rPr lang="en-US" sz="1200">
                          <a:effectLst/>
                        </a:rPr>
                        <a:t>Ensure that the user or admin can access the home page at the required time.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3623445"/>
                  </a:ext>
                </a:extLst>
              </a:tr>
              <a:tr h="0">
                <a:tc>
                  <a:txBody>
                    <a:bodyPr/>
                    <a:lstStyle/>
                    <a:p>
                      <a:pPr marL="0" marR="0" indent="-226695" algn="just">
                        <a:lnSpc>
                          <a:spcPct val="106000"/>
                        </a:lnSpc>
                        <a:spcBef>
                          <a:spcPts val="0"/>
                        </a:spcBef>
                        <a:spcAft>
                          <a:spcPts val="800"/>
                        </a:spcAft>
                      </a:pPr>
                      <a:r>
                        <a:rPr lang="en-US" sz="1200">
                          <a:effectLst/>
                        </a:rPr>
                        <a:t>TS006</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2386154996"/>
                  </a:ext>
                </a:extLst>
              </a:tr>
              <a:tr h="0">
                <a:tc>
                  <a:txBody>
                    <a:bodyPr/>
                    <a:lstStyle/>
                    <a:p>
                      <a:pPr marL="0" marR="0" indent="-226695" algn="just">
                        <a:lnSpc>
                          <a:spcPct val="106000"/>
                        </a:lnSpc>
                        <a:spcBef>
                          <a:spcPts val="0"/>
                        </a:spcBef>
                        <a:spcAft>
                          <a:spcPts val="800"/>
                        </a:spcAft>
                      </a:pPr>
                      <a:r>
                        <a:rPr lang="en-US" sz="1200">
                          <a:effectLst/>
                        </a:rPr>
                        <a:t>Test Cases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indent="-226695" algn="just">
                        <a:lnSpc>
                          <a:spcPct val="106000"/>
                        </a:lnSpc>
                        <a:spcBef>
                          <a:spcPts val="0"/>
                        </a:spcBef>
                        <a:spcAft>
                          <a:spcPts val="800"/>
                        </a:spcAft>
                      </a:pPr>
                      <a:r>
                        <a:rPr lang="en-SG" sz="1200">
                          <a:effectLst/>
                        </a:rPr>
                        <a:t>Performance Testing</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0130383"/>
                  </a:ext>
                </a:extLst>
              </a:tr>
              <a:tr h="0">
                <a:tc>
                  <a:txBody>
                    <a:bodyPr/>
                    <a:lstStyle/>
                    <a:p>
                      <a:pPr marL="0" marR="0" indent="-226695" algn="just">
                        <a:lnSpc>
                          <a:spcPct val="106000"/>
                        </a:lnSpc>
                        <a:spcBef>
                          <a:spcPts val="0"/>
                        </a:spcBef>
                        <a:spcAft>
                          <a:spcPts val="800"/>
                        </a:spcAft>
                      </a:pPr>
                      <a:r>
                        <a:rPr lang="en-US" sz="1200">
                          <a:effectLst/>
                        </a:rPr>
                        <a:t>TC001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indent="-226695" algn="just">
                        <a:lnSpc>
                          <a:spcPct val="106000"/>
                        </a:lnSpc>
                        <a:spcBef>
                          <a:spcPts val="0"/>
                        </a:spcBef>
                        <a:spcAft>
                          <a:spcPts val="800"/>
                        </a:spcAft>
                      </a:pPr>
                      <a:r>
                        <a:rPr lang="en-US" sz="1200" dirty="0">
                          <a:effectLst/>
                        </a:rPr>
                        <a:t>Test cases Loading Time/ speed checking out</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0993257"/>
                  </a:ext>
                </a:extLst>
              </a:tr>
            </a:tbl>
          </a:graphicData>
        </a:graphic>
      </p:graphicFrame>
      <p:pic>
        <p:nvPicPr>
          <p:cNvPr id="6" name="Picture 5">
            <a:extLst>
              <a:ext uri="{FF2B5EF4-FFF2-40B4-BE49-F238E27FC236}">
                <a16:creationId xmlns:a16="http://schemas.microsoft.com/office/drawing/2014/main" id="{1F4F76FB-27EE-4CED-B6FF-E025E588010B}"/>
              </a:ext>
            </a:extLst>
          </p:cNvPr>
          <p:cNvPicPr>
            <a:picLocks noChangeAspect="1"/>
          </p:cNvPicPr>
          <p:nvPr/>
        </p:nvPicPr>
        <p:blipFill>
          <a:blip r:embed="rId2"/>
          <a:stretch>
            <a:fillRect/>
          </a:stretch>
        </p:blipFill>
        <p:spPr>
          <a:xfrm>
            <a:off x="353960" y="2162761"/>
            <a:ext cx="4129391" cy="4206120"/>
          </a:xfrm>
          <a:prstGeom prst="rect">
            <a:avLst/>
          </a:prstGeom>
        </p:spPr>
      </p:pic>
      <p:sp>
        <p:nvSpPr>
          <p:cNvPr id="7" name="TextBox 6">
            <a:extLst>
              <a:ext uri="{FF2B5EF4-FFF2-40B4-BE49-F238E27FC236}">
                <a16:creationId xmlns:a16="http://schemas.microsoft.com/office/drawing/2014/main" id="{8C7BAFD3-E5D3-4F7E-8CDF-F86A46A269A1}"/>
              </a:ext>
            </a:extLst>
          </p:cNvPr>
          <p:cNvSpPr txBox="1"/>
          <p:nvPr/>
        </p:nvSpPr>
        <p:spPr>
          <a:xfrm>
            <a:off x="6580428" y="1097935"/>
            <a:ext cx="3070071" cy="276999"/>
          </a:xfrm>
          <a:prstGeom prst="rect">
            <a:avLst/>
          </a:prstGeom>
          <a:noFill/>
        </p:spPr>
        <p:txBody>
          <a:bodyPr wrap="none" rtlCol="0">
            <a:spAutoFit/>
          </a:bodyPr>
          <a:lstStyle/>
          <a:p>
            <a:r>
              <a:rPr lang="en-US" sz="1200" b="1" dirty="0">
                <a:latin typeface="Verdana" panose="020B0604030504040204" pitchFamily="34" charset="0"/>
                <a:ea typeface="Verdana" panose="020B0604030504040204" pitchFamily="34" charset="0"/>
              </a:rPr>
              <a:t>Evidence: Fig: TS001 – TC001 (1)</a:t>
            </a:r>
          </a:p>
        </p:txBody>
      </p:sp>
      <p:pic>
        <p:nvPicPr>
          <p:cNvPr id="9" name="Picture 8">
            <a:extLst>
              <a:ext uri="{FF2B5EF4-FFF2-40B4-BE49-F238E27FC236}">
                <a16:creationId xmlns:a16="http://schemas.microsoft.com/office/drawing/2014/main" id="{8324F0DA-F045-468D-9FB7-92248A65740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49504" y="1413884"/>
            <a:ext cx="5214161" cy="2207147"/>
          </a:xfrm>
          <a:prstGeom prst="rect">
            <a:avLst/>
          </a:prstGeom>
          <a:ln>
            <a:solidFill>
              <a:schemeClr val="bg1">
                <a:lumMod val="50000"/>
              </a:schemeClr>
            </a:solidFill>
          </a:ln>
        </p:spPr>
      </p:pic>
      <p:pic>
        <p:nvPicPr>
          <p:cNvPr id="10" name="Picture 9">
            <a:extLst>
              <a:ext uri="{FF2B5EF4-FFF2-40B4-BE49-F238E27FC236}">
                <a16:creationId xmlns:a16="http://schemas.microsoft.com/office/drawing/2014/main" id="{49630788-42B8-417F-98D2-397EC083258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842205" y="3693228"/>
            <a:ext cx="5024079" cy="2722522"/>
          </a:xfrm>
          <a:prstGeom prst="rect">
            <a:avLst/>
          </a:prstGeom>
          <a:ln>
            <a:solidFill>
              <a:schemeClr val="bg1">
                <a:lumMod val="50000"/>
              </a:schemeClr>
            </a:solidFill>
          </a:ln>
        </p:spPr>
      </p:pic>
      <p:sp>
        <p:nvSpPr>
          <p:cNvPr id="11" name="Rectangle 10">
            <a:extLst>
              <a:ext uri="{FF2B5EF4-FFF2-40B4-BE49-F238E27FC236}">
                <a16:creationId xmlns:a16="http://schemas.microsoft.com/office/drawing/2014/main" id="{32E5B764-2EA1-496E-8BC0-85A8619EF722}"/>
              </a:ext>
            </a:extLst>
          </p:cNvPr>
          <p:cNvSpPr/>
          <p:nvPr/>
        </p:nvSpPr>
        <p:spPr>
          <a:xfrm>
            <a:off x="7222823" y="1717131"/>
            <a:ext cx="1687972" cy="18216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Arrow: Down 11">
            <a:extLst>
              <a:ext uri="{FF2B5EF4-FFF2-40B4-BE49-F238E27FC236}">
                <a16:creationId xmlns:a16="http://schemas.microsoft.com/office/drawing/2014/main" id="{C8A6175C-D1F2-41E7-AFB9-EF6283E5CC60}"/>
              </a:ext>
            </a:extLst>
          </p:cNvPr>
          <p:cNvSpPr/>
          <p:nvPr/>
        </p:nvSpPr>
        <p:spPr>
          <a:xfrm>
            <a:off x="6580428" y="2975587"/>
            <a:ext cx="322684" cy="1030240"/>
          </a:xfrm>
          <a:prstGeom prst="downArrow">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59177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054CBE-FF5C-43A0-868F-4DD9C99A8C3A}"/>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9. Test plans and Test cases</a:t>
            </a:r>
          </a:p>
        </p:txBody>
      </p:sp>
      <p:sp>
        <p:nvSpPr>
          <p:cNvPr id="3" name="TextBox 2">
            <a:extLst>
              <a:ext uri="{FF2B5EF4-FFF2-40B4-BE49-F238E27FC236}">
                <a16:creationId xmlns:a16="http://schemas.microsoft.com/office/drawing/2014/main" id="{2EE1B5D1-CE35-4DCA-B859-020007B624C9}"/>
              </a:ext>
            </a:extLst>
          </p:cNvPr>
          <p:cNvSpPr txBox="1"/>
          <p:nvPr/>
        </p:nvSpPr>
        <p:spPr>
          <a:xfrm>
            <a:off x="353960" y="1064688"/>
            <a:ext cx="10618840" cy="276999"/>
          </a:xfrm>
          <a:prstGeom prst="rect">
            <a:avLst/>
          </a:prstGeom>
          <a:noFill/>
        </p:spPr>
        <p:txBody>
          <a:bodyPr wrap="square">
            <a:spAutoFit/>
          </a:bodyPr>
          <a:lstStyle/>
          <a:p>
            <a:pPr marL="0" marR="0">
              <a:spcBef>
                <a:spcPts val="0"/>
              </a:spcBef>
              <a:spcAft>
                <a:spcPts val="1000"/>
              </a:spcAft>
            </a:pPr>
            <a:r>
              <a:rPr lang="en-SG" sz="1200" b="1" u="sng" dirty="0">
                <a:solidFill>
                  <a:schemeClr val="tx1"/>
                </a:solidFill>
                <a:latin typeface="Verdana" panose="020B0604030504040204" pitchFamily="34" charset="0"/>
                <a:ea typeface="Verdana" panose="020B0604030504040204" pitchFamily="34" charset="0"/>
              </a:rPr>
              <a:t>Compatibility Testing</a:t>
            </a:r>
          </a:p>
        </p:txBody>
      </p:sp>
      <p:pic>
        <p:nvPicPr>
          <p:cNvPr id="6" name="Picture 5">
            <a:extLst>
              <a:ext uri="{FF2B5EF4-FFF2-40B4-BE49-F238E27FC236}">
                <a16:creationId xmlns:a16="http://schemas.microsoft.com/office/drawing/2014/main" id="{203F853C-BFDA-4676-A6E3-747AF0DB06A2}"/>
              </a:ext>
            </a:extLst>
          </p:cNvPr>
          <p:cNvPicPr>
            <a:picLocks noChangeAspect="1"/>
          </p:cNvPicPr>
          <p:nvPr/>
        </p:nvPicPr>
        <p:blipFill>
          <a:blip r:embed="rId2"/>
          <a:stretch>
            <a:fillRect/>
          </a:stretch>
        </p:blipFill>
        <p:spPr>
          <a:xfrm>
            <a:off x="353960" y="1354662"/>
            <a:ext cx="5448300" cy="4438650"/>
          </a:xfrm>
          <a:prstGeom prst="rect">
            <a:avLst/>
          </a:prstGeom>
        </p:spPr>
      </p:pic>
      <p:pic>
        <p:nvPicPr>
          <p:cNvPr id="7" name="Picture 6">
            <a:extLst>
              <a:ext uri="{FF2B5EF4-FFF2-40B4-BE49-F238E27FC236}">
                <a16:creationId xmlns:a16="http://schemas.microsoft.com/office/drawing/2014/main" id="{051A86CB-8448-494A-BB0C-917A8C7896AC}"/>
              </a:ext>
            </a:extLst>
          </p:cNvPr>
          <p:cNvPicPr/>
          <p:nvPr/>
        </p:nvPicPr>
        <p:blipFill>
          <a:blip r:embed="rId3"/>
          <a:stretch>
            <a:fillRect/>
          </a:stretch>
        </p:blipFill>
        <p:spPr>
          <a:xfrm>
            <a:off x="6527258" y="1025340"/>
            <a:ext cx="4995962" cy="2548647"/>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id="{DF0F8E8C-FCCC-4115-A427-BBABC1335F7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527257" y="3654902"/>
            <a:ext cx="4995963" cy="2807323"/>
          </a:xfrm>
          <a:prstGeom prst="rect">
            <a:avLst/>
          </a:prstGeom>
          <a:ln>
            <a:solidFill>
              <a:schemeClr val="bg1">
                <a:lumMod val="50000"/>
              </a:schemeClr>
            </a:solidFill>
          </a:ln>
        </p:spPr>
      </p:pic>
    </p:spTree>
    <p:extLst>
      <p:ext uri="{BB962C8B-B14F-4D97-AF65-F5344CB8AC3E}">
        <p14:creationId xmlns:p14="http://schemas.microsoft.com/office/powerpoint/2010/main" val="719864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D0D691-79A8-489C-A1B7-80405314C68B}"/>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9. Test plans and Test cases</a:t>
            </a:r>
          </a:p>
        </p:txBody>
      </p:sp>
      <p:sp>
        <p:nvSpPr>
          <p:cNvPr id="3" name="TextBox 2">
            <a:extLst>
              <a:ext uri="{FF2B5EF4-FFF2-40B4-BE49-F238E27FC236}">
                <a16:creationId xmlns:a16="http://schemas.microsoft.com/office/drawing/2014/main" id="{A5B6C43D-FAC2-40DD-B28F-D6BEF25B2B24}"/>
              </a:ext>
            </a:extLst>
          </p:cNvPr>
          <p:cNvSpPr txBox="1"/>
          <p:nvPr/>
        </p:nvSpPr>
        <p:spPr>
          <a:xfrm>
            <a:off x="353960" y="1064688"/>
            <a:ext cx="10618840" cy="276999"/>
          </a:xfrm>
          <a:prstGeom prst="rect">
            <a:avLst/>
          </a:prstGeom>
          <a:noFill/>
        </p:spPr>
        <p:txBody>
          <a:bodyPr wrap="square">
            <a:spAutoFit/>
          </a:bodyPr>
          <a:lstStyle/>
          <a:p>
            <a:pPr marL="0" marR="0">
              <a:spcBef>
                <a:spcPts val="0"/>
              </a:spcBef>
              <a:spcAft>
                <a:spcPts val="1000"/>
              </a:spcAft>
            </a:pPr>
            <a:r>
              <a:rPr lang="en-SG" sz="1200" b="1" u="sng" dirty="0">
                <a:latin typeface="Verdana" panose="020B0604030504040204" pitchFamily="34" charset="0"/>
                <a:ea typeface="Verdana" panose="020B0604030504040204" pitchFamily="34" charset="0"/>
              </a:rPr>
              <a:t>Portability</a:t>
            </a:r>
            <a:r>
              <a:rPr lang="en-SG" sz="1200" b="1" u="sng" dirty="0">
                <a:solidFill>
                  <a:schemeClr val="tx1"/>
                </a:solidFill>
                <a:latin typeface="Verdana" panose="020B0604030504040204" pitchFamily="34" charset="0"/>
                <a:ea typeface="Verdana" panose="020B0604030504040204" pitchFamily="34" charset="0"/>
              </a:rPr>
              <a:t> Testing</a:t>
            </a:r>
          </a:p>
        </p:txBody>
      </p:sp>
      <p:pic>
        <p:nvPicPr>
          <p:cNvPr id="5" name="Picture 4">
            <a:extLst>
              <a:ext uri="{FF2B5EF4-FFF2-40B4-BE49-F238E27FC236}">
                <a16:creationId xmlns:a16="http://schemas.microsoft.com/office/drawing/2014/main" id="{81F20624-07F5-41A1-8E3C-37173A78073F}"/>
              </a:ext>
            </a:extLst>
          </p:cNvPr>
          <p:cNvPicPr>
            <a:picLocks noChangeAspect="1"/>
          </p:cNvPicPr>
          <p:nvPr/>
        </p:nvPicPr>
        <p:blipFill>
          <a:blip r:embed="rId2"/>
          <a:stretch>
            <a:fillRect/>
          </a:stretch>
        </p:blipFill>
        <p:spPr>
          <a:xfrm>
            <a:off x="428016" y="1341687"/>
            <a:ext cx="5759991" cy="5090438"/>
          </a:xfrm>
          <a:prstGeom prst="rect">
            <a:avLst/>
          </a:prstGeom>
        </p:spPr>
      </p:pic>
      <p:pic>
        <p:nvPicPr>
          <p:cNvPr id="6" name="Picture 5">
            <a:extLst>
              <a:ext uri="{FF2B5EF4-FFF2-40B4-BE49-F238E27FC236}">
                <a16:creationId xmlns:a16="http://schemas.microsoft.com/office/drawing/2014/main" id="{3228A433-ABF6-4C54-B8D9-714F2C890995}"/>
              </a:ext>
            </a:extLst>
          </p:cNvPr>
          <p:cNvPicPr/>
          <p:nvPr/>
        </p:nvPicPr>
        <p:blipFill rotWithShape="1">
          <a:blip r:embed="rId3">
            <a:extLst>
              <a:ext uri="{28A0092B-C50C-407E-A947-70E740481C1C}">
                <a14:useLocalDpi xmlns:a14="http://schemas.microsoft.com/office/drawing/2010/main" val="0"/>
              </a:ext>
            </a:extLst>
          </a:blip>
          <a:srcRect b="47980"/>
          <a:stretch/>
        </p:blipFill>
        <p:spPr bwMode="auto">
          <a:xfrm>
            <a:off x="6867728" y="638263"/>
            <a:ext cx="2524652" cy="59717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436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4ACA91-910E-4889-B6F5-976755597608}"/>
              </a:ext>
            </a:extLst>
          </p:cNvPr>
          <p:cNvSpPr txBox="1"/>
          <p:nvPr/>
        </p:nvSpPr>
        <p:spPr>
          <a:xfrm>
            <a:off x="353960" y="1064688"/>
            <a:ext cx="10618840" cy="276999"/>
          </a:xfrm>
          <a:prstGeom prst="rect">
            <a:avLst/>
          </a:prstGeom>
          <a:noFill/>
        </p:spPr>
        <p:txBody>
          <a:bodyPr wrap="square">
            <a:spAutoFit/>
          </a:bodyPr>
          <a:lstStyle/>
          <a:p>
            <a:pPr marL="0" marR="0">
              <a:spcBef>
                <a:spcPts val="0"/>
              </a:spcBef>
              <a:spcAft>
                <a:spcPts val="1000"/>
              </a:spcAft>
            </a:pPr>
            <a:r>
              <a:rPr lang="en-SG" sz="1200" b="1" u="sng" dirty="0">
                <a:latin typeface="Verdana" panose="020B0604030504040204" pitchFamily="34" charset="0"/>
                <a:ea typeface="Verdana" panose="020B0604030504040204" pitchFamily="34" charset="0"/>
              </a:rPr>
              <a:t>Usability</a:t>
            </a:r>
            <a:r>
              <a:rPr lang="en-SG" sz="1200" b="1" u="sng" dirty="0">
                <a:solidFill>
                  <a:schemeClr val="tx1"/>
                </a:solidFill>
                <a:latin typeface="Verdana" panose="020B0604030504040204" pitchFamily="34" charset="0"/>
                <a:ea typeface="Verdana" panose="020B0604030504040204" pitchFamily="34" charset="0"/>
              </a:rPr>
              <a:t> Testing</a:t>
            </a:r>
          </a:p>
        </p:txBody>
      </p:sp>
      <p:pic>
        <p:nvPicPr>
          <p:cNvPr id="6" name="Picture 5">
            <a:extLst>
              <a:ext uri="{FF2B5EF4-FFF2-40B4-BE49-F238E27FC236}">
                <a16:creationId xmlns:a16="http://schemas.microsoft.com/office/drawing/2014/main" id="{C24BDD9C-3B17-4079-8576-8A432A155F48}"/>
              </a:ext>
            </a:extLst>
          </p:cNvPr>
          <p:cNvPicPr>
            <a:picLocks noChangeAspect="1"/>
          </p:cNvPicPr>
          <p:nvPr/>
        </p:nvPicPr>
        <p:blipFill>
          <a:blip r:embed="rId3"/>
          <a:stretch>
            <a:fillRect/>
          </a:stretch>
        </p:blipFill>
        <p:spPr>
          <a:xfrm>
            <a:off x="603115" y="1341687"/>
            <a:ext cx="4437026" cy="4961836"/>
          </a:xfrm>
          <a:prstGeom prst="rect">
            <a:avLst/>
          </a:prstGeom>
        </p:spPr>
      </p:pic>
      <p:pic>
        <p:nvPicPr>
          <p:cNvPr id="7" name="Picture 6">
            <a:extLst>
              <a:ext uri="{FF2B5EF4-FFF2-40B4-BE49-F238E27FC236}">
                <a16:creationId xmlns:a16="http://schemas.microsoft.com/office/drawing/2014/main" id="{570AE49E-813E-4237-896C-882AA51F9CF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636228" y="1203187"/>
            <a:ext cx="5390745" cy="2454599"/>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id="{05B4D8F6-0B38-4181-8BB9-7E104CDDEC6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636227" y="3959156"/>
            <a:ext cx="5390745" cy="2454599"/>
          </a:xfrm>
          <a:prstGeom prst="rect">
            <a:avLst/>
          </a:prstGeom>
          <a:ln>
            <a:solidFill>
              <a:schemeClr val="bg1">
                <a:lumMod val="50000"/>
              </a:schemeClr>
            </a:solidFill>
          </a:ln>
        </p:spPr>
      </p:pic>
      <p:sp>
        <p:nvSpPr>
          <p:cNvPr id="9" name="TextBox 8">
            <a:extLst>
              <a:ext uri="{FF2B5EF4-FFF2-40B4-BE49-F238E27FC236}">
                <a16:creationId xmlns:a16="http://schemas.microsoft.com/office/drawing/2014/main" id="{628DAD06-6990-45AF-8407-B8C973278B51}"/>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9. Test plans and Test cases</a:t>
            </a:r>
          </a:p>
        </p:txBody>
      </p:sp>
    </p:spTree>
    <p:extLst>
      <p:ext uri="{BB962C8B-B14F-4D97-AF65-F5344CB8AC3E}">
        <p14:creationId xmlns:p14="http://schemas.microsoft.com/office/powerpoint/2010/main" val="2214528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FD5690-562D-4664-9982-543AB1AD7A3A}"/>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10. Logs of Test Results</a:t>
            </a:r>
          </a:p>
        </p:txBody>
      </p:sp>
      <p:pic>
        <p:nvPicPr>
          <p:cNvPr id="4" name="Picture 3">
            <a:extLst>
              <a:ext uri="{FF2B5EF4-FFF2-40B4-BE49-F238E27FC236}">
                <a16:creationId xmlns:a16="http://schemas.microsoft.com/office/drawing/2014/main" id="{694C9942-34DE-46A7-9966-09A5A3F3BA31}"/>
              </a:ext>
            </a:extLst>
          </p:cNvPr>
          <p:cNvPicPr>
            <a:picLocks noChangeAspect="1"/>
          </p:cNvPicPr>
          <p:nvPr/>
        </p:nvPicPr>
        <p:blipFill>
          <a:blip r:embed="rId2"/>
          <a:stretch>
            <a:fillRect/>
          </a:stretch>
        </p:blipFill>
        <p:spPr>
          <a:xfrm>
            <a:off x="353960" y="1232575"/>
            <a:ext cx="3857625" cy="4762500"/>
          </a:xfrm>
          <a:prstGeom prst="rect">
            <a:avLst/>
          </a:prstGeom>
          <a:ln>
            <a:solidFill>
              <a:schemeClr val="accent5"/>
            </a:solidFill>
          </a:ln>
        </p:spPr>
      </p:pic>
      <p:pic>
        <p:nvPicPr>
          <p:cNvPr id="6" name="Picture 5">
            <a:extLst>
              <a:ext uri="{FF2B5EF4-FFF2-40B4-BE49-F238E27FC236}">
                <a16:creationId xmlns:a16="http://schemas.microsoft.com/office/drawing/2014/main" id="{E18C603D-45DD-4E2A-BDFF-26C89AAB5EF4}"/>
              </a:ext>
            </a:extLst>
          </p:cNvPr>
          <p:cNvPicPr>
            <a:picLocks noChangeAspect="1"/>
          </p:cNvPicPr>
          <p:nvPr/>
        </p:nvPicPr>
        <p:blipFill>
          <a:blip r:embed="rId3"/>
          <a:stretch>
            <a:fillRect/>
          </a:stretch>
        </p:blipFill>
        <p:spPr>
          <a:xfrm>
            <a:off x="4332152" y="975400"/>
            <a:ext cx="3819525" cy="5276850"/>
          </a:xfrm>
          <a:prstGeom prst="rect">
            <a:avLst/>
          </a:prstGeom>
          <a:ln>
            <a:solidFill>
              <a:schemeClr val="accent5"/>
            </a:solidFill>
          </a:ln>
        </p:spPr>
      </p:pic>
      <p:pic>
        <p:nvPicPr>
          <p:cNvPr id="8" name="Picture 7">
            <a:extLst>
              <a:ext uri="{FF2B5EF4-FFF2-40B4-BE49-F238E27FC236}">
                <a16:creationId xmlns:a16="http://schemas.microsoft.com/office/drawing/2014/main" id="{D57E8EA6-A4FD-47FB-8415-C806952BFDB1}"/>
              </a:ext>
            </a:extLst>
          </p:cNvPr>
          <p:cNvPicPr>
            <a:picLocks noChangeAspect="1"/>
          </p:cNvPicPr>
          <p:nvPr/>
        </p:nvPicPr>
        <p:blipFill>
          <a:blip r:embed="rId4"/>
          <a:stretch>
            <a:fillRect/>
          </a:stretch>
        </p:blipFill>
        <p:spPr>
          <a:xfrm>
            <a:off x="8272244" y="0"/>
            <a:ext cx="3838575" cy="5114925"/>
          </a:xfrm>
          <a:prstGeom prst="rect">
            <a:avLst/>
          </a:prstGeom>
          <a:ln>
            <a:solidFill>
              <a:schemeClr val="accent5"/>
            </a:solidFill>
          </a:ln>
        </p:spPr>
      </p:pic>
      <p:pic>
        <p:nvPicPr>
          <p:cNvPr id="10" name="Picture 9">
            <a:extLst>
              <a:ext uri="{FF2B5EF4-FFF2-40B4-BE49-F238E27FC236}">
                <a16:creationId xmlns:a16="http://schemas.microsoft.com/office/drawing/2014/main" id="{8456E98D-92D9-4DCA-8A82-B8C3C64E1046}"/>
              </a:ext>
            </a:extLst>
          </p:cNvPr>
          <p:cNvPicPr>
            <a:picLocks noChangeAspect="1"/>
          </p:cNvPicPr>
          <p:nvPr/>
        </p:nvPicPr>
        <p:blipFill>
          <a:blip r:embed="rId5"/>
          <a:stretch>
            <a:fillRect/>
          </a:stretch>
        </p:blipFill>
        <p:spPr>
          <a:xfrm>
            <a:off x="8253194" y="5114925"/>
            <a:ext cx="3857625" cy="1543050"/>
          </a:xfrm>
          <a:prstGeom prst="rect">
            <a:avLst/>
          </a:prstGeom>
          <a:ln>
            <a:solidFill>
              <a:schemeClr val="accent5"/>
            </a:solidFill>
          </a:ln>
        </p:spPr>
      </p:pic>
    </p:spTree>
    <p:extLst>
      <p:ext uri="{BB962C8B-B14F-4D97-AF65-F5344CB8AC3E}">
        <p14:creationId xmlns:p14="http://schemas.microsoft.com/office/powerpoint/2010/main" val="2139658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11.Modifications of fail Test Cases</a:t>
            </a:r>
          </a:p>
        </p:txBody>
      </p:sp>
      <p:sp>
        <p:nvSpPr>
          <p:cNvPr id="3" name="TextBox 2">
            <a:extLst>
              <a:ext uri="{FF2B5EF4-FFF2-40B4-BE49-F238E27FC236}">
                <a16:creationId xmlns:a16="http://schemas.microsoft.com/office/drawing/2014/main" id="{7E8461D9-8C51-4DF5-92C9-19B1807FADA3}"/>
              </a:ext>
            </a:extLst>
          </p:cNvPr>
          <p:cNvSpPr txBox="1"/>
          <p:nvPr/>
        </p:nvSpPr>
        <p:spPr>
          <a:xfrm>
            <a:off x="431781" y="1055653"/>
            <a:ext cx="10618840" cy="276999"/>
          </a:xfrm>
          <a:prstGeom prst="rect">
            <a:avLst/>
          </a:prstGeom>
          <a:noFill/>
        </p:spPr>
        <p:txBody>
          <a:bodyPr wrap="square">
            <a:spAutoFit/>
          </a:bodyPr>
          <a:lstStyle/>
          <a:p>
            <a:pPr marL="0" marR="0">
              <a:spcBef>
                <a:spcPts val="0"/>
              </a:spcBef>
              <a:spcAft>
                <a:spcPts val="1000"/>
              </a:spcAft>
            </a:pPr>
            <a:r>
              <a:rPr lang="en-SG" sz="1200" b="1" u="sng" dirty="0">
                <a:latin typeface="Verdana" panose="020B0604030504040204" pitchFamily="34" charset="0"/>
                <a:ea typeface="Verdana" panose="020B0604030504040204" pitchFamily="34" charset="0"/>
              </a:rPr>
              <a:t>Test result after modification</a:t>
            </a:r>
            <a:endParaRPr lang="en-SG" sz="1200" b="1" u="sng" dirty="0">
              <a:solidFill>
                <a:schemeClr val="tx1"/>
              </a:solidFill>
              <a:latin typeface="Verdana" panose="020B0604030504040204" pitchFamily="34" charset="0"/>
              <a:ea typeface="Verdana" panose="020B0604030504040204" pitchFamily="34" charset="0"/>
            </a:endParaRPr>
          </a:p>
        </p:txBody>
      </p:sp>
      <p:graphicFrame>
        <p:nvGraphicFramePr>
          <p:cNvPr id="2" name="Table 1">
            <a:extLst>
              <a:ext uri="{FF2B5EF4-FFF2-40B4-BE49-F238E27FC236}">
                <a16:creationId xmlns:a16="http://schemas.microsoft.com/office/drawing/2014/main" id="{ADCC59FA-7499-4249-BF31-87516F4D5E1F}"/>
              </a:ext>
            </a:extLst>
          </p:cNvPr>
          <p:cNvGraphicFramePr>
            <a:graphicFrameLocks noGrp="1"/>
          </p:cNvGraphicFramePr>
          <p:nvPr>
            <p:extLst>
              <p:ext uri="{D42A27DB-BD31-4B8C-83A1-F6EECF244321}">
                <p14:modId xmlns:p14="http://schemas.microsoft.com/office/powerpoint/2010/main" val="3266685134"/>
              </p:ext>
            </p:extLst>
          </p:nvPr>
        </p:nvGraphicFramePr>
        <p:xfrm>
          <a:off x="2316804" y="2048018"/>
          <a:ext cx="5943600" cy="2951988"/>
        </p:xfrm>
        <a:graphic>
          <a:graphicData uri="http://schemas.openxmlformats.org/drawingml/2006/table">
            <a:tbl>
              <a:tblPr firstRow="1" firstCol="1" bandRow="1">
                <a:tableStyleId>{5C22544A-7EE6-4342-B048-85BDC9FD1C3A}</a:tableStyleId>
              </a:tblPr>
              <a:tblGrid>
                <a:gridCol w="2971800">
                  <a:extLst>
                    <a:ext uri="{9D8B030D-6E8A-4147-A177-3AD203B41FA5}">
                      <a16:colId xmlns:a16="http://schemas.microsoft.com/office/drawing/2014/main" val="729167536"/>
                    </a:ext>
                  </a:extLst>
                </a:gridCol>
                <a:gridCol w="2971800">
                  <a:extLst>
                    <a:ext uri="{9D8B030D-6E8A-4147-A177-3AD203B41FA5}">
                      <a16:colId xmlns:a16="http://schemas.microsoft.com/office/drawing/2014/main" val="923660765"/>
                    </a:ext>
                  </a:extLst>
                </a:gridCol>
              </a:tblGrid>
              <a:tr h="208280">
                <a:tc>
                  <a:txBody>
                    <a:bodyPr/>
                    <a:lstStyle/>
                    <a:p>
                      <a:pPr marL="680085" marR="0" indent="-226695">
                        <a:lnSpc>
                          <a:spcPct val="150000"/>
                        </a:lnSpc>
                        <a:spcBef>
                          <a:spcPts val="0"/>
                        </a:spcBef>
                        <a:spcAft>
                          <a:spcPts val="0"/>
                        </a:spcAft>
                      </a:pPr>
                      <a:r>
                        <a:rPr lang="en-SG" sz="1200" dirty="0">
                          <a:effectLst/>
                        </a:rPr>
                        <a:t>Project ID/ Project Name: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a:effectLst/>
                        </a:rPr>
                        <a:t>Used Car Sale Portal Project</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45887998"/>
                  </a:ext>
                </a:extLst>
              </a:tr>
              <a:tr h="208280">
                <a:tc>
                  <a:txBody>
                    <a:bodyPr/>
                    <a:lstStyle/>
                    <a:p>
                      <a:pPr marL="680085" marR="0" indent="-226695">
                        <a:lnSpc>
                          <a:spcPct val="150000"/>
                        </a:lnSpc>
                        <a:spcBef>
                          <a:spcPts val="0"/>
                        </a:spcBef>
                        <a:spcAft>
                          <a:spcPts val="0"/>
                        </a:spcAft>
                      </a:pPr>
                      <a:r>
                        <a:rPr lang="en-SG" sz="1200">
                          <a:effectLst/>
                        </a:rPr>
                        <a:t>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a:effectLst/>
                        </a:rPr>
                        <a:t>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0777646"/>
                  </a:ext>
                </a:extLst>
              </a:tr>
              <a:tr h="194945">
                <a:tc>
                  <a:txBody>
                    <a:bodyPr/>
                    <a:lstStyle/>
                    <a:p>
                      <a:pPr marL="680085" marR="0" indent="-226695">
                        <a:lnSpc>
                          <a:spcPct val="150000"/>
                        </a:lnSpc>
                        <a:spcBef>
                          <a:spcPts val="0"/>
                        </a:spcBef>
                        <a:spcAft>
                          <a:spcPts val="0"/>
                        </a:spcAft>
                      </a:pPr>
                      <a:r>
                        <a:rPr lang="en-SG" sz="1200">
                          <a:effectLst/>
                        </a:rPr>
                        <a:t>Reported By:</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a:effectLst/>
                        </a:rPr>
                        <a:t>Chathushi Jayarathna</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45220018"/>
                  </a:ext>
                </a:extLst>
              </a:tr>
              <a:tr h="194945">
                <a:tc>
                  <a:txBody>
                    <a:bodyPr/>
                    <a:lstStyle/>
                    <a:p>
                      <a:pPr marL="680085" marR="0" indent="-226695">
                        <a:lnSpc>
                          <a:spcPct val="150000"/>
                        </a:lnSpc>
                        <a:spcBef>
                          <a:spcPts val="0"/>
                        </a:spcBef>
                        <a:spcAft>
                          <a:spcPts val="0"/>
                        </a:spcAft>
                      </a:pPr>
                      <a:r>
                        <a:rPr lang="en-SG" sz="1200">
                          <a:effectLst/>
                        </a:rPr>
                        <a:t>Report Date: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a:effectLst/>
                        </a:rPr>
                        <a:t>19/01/2023</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2595506"/>
                  </a:ext>
                </a:extLst>
              </a:tr>
              <a:tr h="208280">
                <a:tc>
                  <a:txBody>
                    <a:bodyPr/>
                    <a:lstStyle/>
                    <a:p>
                      <a:pPr marL="680085" marR="0" indent="-226695">
                        <a:lnSpc>
                          <a:spcPct val="150000"/>
                        </a:lnSpc>
                        <a:spcBef>
                          <a:spcPts val="0"/>
                        </a:spcBef>
                        <a:spcAft>
                          <a:spcPts val="0"/>
                        </a:spcAft>
                      </a:pPr>
                      <a:r>
                        <a:rPr lang="en-SG" sz="1200">
                          <a:effectLst/>
                        </a:rPr>
                        <a:t>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a:effectLst/>
                        </a:rPr>
                        <a:t>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9513030"/>
                  </a:ext>
                </a:extLst>
              </a:tr>
              <a:tr h="194945">
                <a:tc>
                  <a:txBody>
                    <a:bodyPr/>
                    <a:lstStyle/>
                    <a:p>
                      <a:pPr marL="680085" marR="0" indent="-226695">
                        <a:lnSpc>
                          <a:spcPct val="150000"/>
                        </a:lnSpc>
                        <a:spcBef>
                          <a:spcPts val="0"/>
                        </a:spcBef>
                        <a:spcAft>
                          <a:spcPts val="0"/>
                        </a:spcAft>
                      </a:pPr>
                      <a:r>
                        <a:rPr lang="en-SG" sz="1200">
                          <a:effectLst/>
                        </a:rPr>
                        <a:t>Tested By:</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a:effectLst/>
                        </a:rPr>
                        <a:t>Chathushi Jayarathna</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678918"/>
                  </a:ext>
                </a:extLst>
              </a:tr>
              <a:tr h="194945">
                <a:tc>
                  <a:txBody>
                    <a:bodyPr/>
                    <a:lstStyle/>
                    <a:p>
                      <a:pPr marL="680085" marR="0" indent="-226695">
                        <a:lnSpc>
                          <a:spcPct val="150000"/>
                        </a:lnSpc>
                        <a:spcBef>
                          <a:spcPts val="0"/>
                        </a:spcBef>
                        <a:spcAft>
                          <a:spcPts val="0"/>
                        </a:spcAft>
                      </a:pPr>
                      <a:r>
                        <a:rPr lang="en-SG" sz="1200">
                          <a:effectLst/>
                        </a:rPr>
                        <a:t>Tested Date: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a:effectLst/>
                        </a:rPr>
                        <a:t>19/01/2023</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6408542"/>
                  </a:ext>
                </a:extLst>
              </a:tr>
              <a:tr h="208280">
                <a:tc>
                  <a:txBody>
                    <a:bodyPr/>
                    <a:lstStyle/>
                    <a:p>
                      <a:pPr marL="680085" marR="0" indent="-226695">
                        <a:lnSpc>
                          <a:spcPct val="150000"/>
                        </a:lnSpc>
                        <a:spcBef>
                          <a:spcPts val="0"/>
                        </a:spcBef>
                        <a:spcAft>
                          <a:spcPts val="0"/>
                        </a:spcAft>
                      </a:pPr>
                      <a:r>
                        <a:rPr lang="en-SG" sz="1200">
                          <a:effectLst/>
                        </a:rPr>
                        <a:t>Testing Name/ Test Scenario ID</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a:effectLst/>
                        </a:rPr>
                        <a:t>UAT Testing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4276126"/>
                  </a:ext>
                </a:extLst>
              </a:tr>
              <a:tr h="208280">
                <a:tc>
                  <a:txBody>
                    <a:bodyPr/>
                    <a:lstStyle/>
                    <a:p>
                      <a:pPr marL="680085" marR="0" indent="-226695">
                        <a:lnSpc>
                          <a:spcPct val="150000"/>
                        </a:lnSpc>
                        <a:spcBef>
                          <a:spcPts val="0"/>
                        </a:spcBef>
                        <a:spcAft>
                          <a:spcPts val="0"/>
                        </a:spcAft>
                      </a:pPr>
                      <a:r>
                        <a:rPr lang="en-SG" sz="1200">
                          <a:effectLst/>
                        </a:rPr>
                        <a:t>Total Number of Test Cases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a:effectLst/>
                        </a:rPr>
                        <a:t>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2031835"/>
                  </a:ext>
                </a:extLst>
              </a:tr>
              <a:tr h="208280">
                <a:tc>
                  <a:txBody>
                    <a:bodyPr/>
                    <a:lstStyle/>
                    <a:p>
                      <a:pPr marL="680085" marR="0" indent="-226695">
                        <a:lnSpc>
                          <a:spcPct val="150000"/>
                        </a:lnSpc>
                        <a:spcBef>
                          <a:spcPts val="0"/>
                        </a:spcBef>
                        <a:spcAft>
                          <a:spcPts val="0"/>
                        </a:spcAft>
                      </a:pPr>
                      <a:r>
                        <a:rPr lang="en-SG" sz="1200">
                          <a:effectLst/>
                        </a:rPr>
                        <a:t>No. of Pass: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a:effectLst/>
                        </a:rPr>
                        <a:t>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7316313"/>
                  </a:ext>
                </a:extLst>
              </a:tr>
              <a:tr h="208280">
                <a:tc>
                  <a:txBody>
                    <a:bodyPr/>
                    <a:lstStyle/>
                    <a:p>
                      <a:pPr marL="680085" marR="0" indent="-226695">
                        <a:lnSpc>
                          <a:spcPct val="150000"/>
                        </a:lnSpc>
                        <a:spcBef>
                          <a:spcPts val="0"/>
                        </a:spcBef>
                        <a:spcAft>
                          <a:spcPts val="0"/>
                        </a:spcAft>
                      </a:pPr>
                      <a:r>
                        <a:rPr lang="en-SG" sz="1200">
                          <a:effectLst/>
                        </a:rPr>
                        <a:t>No. of Failures: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a:effectLst/>
                        </a:rPr>
                        <a:t>0</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3537636"/>
                  </a:ext>
                </a:extLst>
              </a:tr>
              <a:tr h="208280">
                <a:tc>
                  <a:txBody>
                    <a:bodyPr/>
                    <a:lstStyle/>
                    <a:p>
                      <a:pPr marL="680085" marR="0" indent="-226695">
                        <a:lnSpc>
                          <a:spcPct val="150000"/>
                        </a:lnSpc>
                        <a:spcBef>
                          <a:spcPts val="0"/>
                        </a:spcBef>
                        <a:spcAft>
                          <a:spcPts val="0"/>
                        </a:spcAft>
                      </a:pPr>
                      <a:r>
                        <a:rPr lang="en-SG" sz="1200">
                          <a:effectLst/>
                        </a:rPr>
                        <a:t>Elapsed Time: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680085" marR="0" indent="-226695">
                        <a:lnSpc>
                          <a:spcPct val="150000"/>
                        </a:lnSpc>
                        <a:spcBef>
                          <a:spcPts val="0"/>
                        </a:spcBef>
                        <a:spcAft>
                          <a:spcPts val="0"/>
                        </a:spcAft>
                      </a:pPr>
                      <a:r>
                        <a:rPr lang="en-SG" sz="1200" dirty="0">
                          <a:effectLst/>
                        </a:rPr>
                        <a:t>10min</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1063424"/>
                  </a:ext>
                </a:extLst>
              </a:tr>
            </a:tbl>
          </a:graphicData>
        </a:graphic>
      </p:graphicFrame>
    </p:spTree>
    <p:extLst>
      <p:ext uri="{BB962C8B-B14F-4D97-AF65-F5344CB8AC3E}">
        <p14:creationId xmlns:p14="http://schemas.microsoft.com/office/powerpoint/2010/main" val="567652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12. Project Results</a:t>
            </a:r>
          </a:p>
        </p:txBody>
      </p:sp>
      <p:pic>
        <p:nvPicPr>
          <p:cNvPr id="17440" name="Picture 7629">
            <a:extLst>
              <a:ext uri="{FF2B5EF4-FFF2-40B4-BE49-F238E27FC236}">
                <a16:creationId xmlns:a16="http://schemas.microsoft.com/office/drawing/2014/main" id="{7CBEE3DA-C971-442E-A731-16A622C00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97" y="1351485"/>
            <a:ext cx="5943600" cy="4859338"/>
          </a:xfrm>
          <a:prstGeom prst="rect">
            <a:avLst/>
          </a:prstGeom>
          <a:noFill/>
          <a:ln w="9525">
            <a:solidFill>
              <a:srgbClr val="7F7F7F"/>
            </a:solidFill>
            <a:miter lim="800000"/>
            <a:headEnd/>
            <a:tailEnd/>
          </a:ln>
          <a:extLst>
            <a:ext uri="{909E8E84-426E-40DD-AFC4-6F175D3DCCD1}">
              <a14:hiddenFill xmlns:a14="http://schemas.microsoft.com/office/drawing/2010/main">
                <a:solidFill>
                  <a:srgbClr val="FFFFFF"/>
                </a:solidFill>
              </a14:hiddenFill>
            </a:ext>
          </a:extLst>
        </p:spPr>
      </p:pic>
      <p:sp>
        <p:nvSpPr>
          <p:cNvPr id="20" name="Rectangle 33">
            <a:extLst>
              <a:ext uri="{FF2B5EF4-FFF2-40B4-BE49-F238E27FC236}">
                <a16:creationId xmlns:a16="http://schemas.microsoft.com/office/drawing/2014/main" id="{E76FC36B-4D38-4686-AC0B-FD4B34F1D0E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35">
            <a:extLst>
              <a:ext uri="{FF2B5EF4-FFF2-40B4-BE49-F238E27FC236}">
                <a16:creationId xmlns:a16="http://schemas.microsoft.com/office/drawing/2014/main" id="{64D17230-560D-44A9-8936-1692DC4D14BE}"/>
              </a:ext>
            </a:extLst>
          </p:cNvPr>
          <p:cNvSpPr>
            <a:spLocks noChangeArrowheads="1"/>
          </p:cNvSpPr>
          <p:nvPr/>
        </p:nvSpPr>
        <p:spPr bwMode="auto">
          <a:xfrm>
            <a:off x="353960" y="1003739"/>
            <a:ext cx="11624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Home Page</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30" name="Rectangle 35">
            <a:extLst>
              <a:ext uri="{FF2B5EF4-FFF2-40B4-BE49-F238E27FC236}">
                <a16:creationId xmlns:a16="http://schemas.microsoft.com/office/drawing/2014/main" id="{CBA78CB5-523D-477D-8763-ACC8E08DC6B1}"/>
              </a:ext>
            </a:extLst>
          </p:cNvPr>
          <p:cNvSpPr>
            <a:spLocks noChangeArrowheads="1"/>
          </p:cNvSpPr>
          <p:nvPr/>
        </p:nvSpPr>
        <p:spPr bwMode="auto">
          <a:xfrm>
            <a:off x="6702879" y="1068860"/>
            <a:ext cx="10967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Contact us</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pic>
        <p:nvPicPr>
          <p:cNvPr id="31" name="Picture 30">
            <a:extLst>
              <a:ext uri="{FF2B5EF4-FFF2-40B4-BE49-F238E27FC236}">
                <a16:creationId xmlns:a16="http://schemas.microsoft.com/office/drawing/2014/main" id="{2F9B5C0C-FA3C-4987-918A-9E29A257ED2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381345" y="1345859"/>
            <a:ext cx="5463702" cy="5064671"/>
          </a:xfrm>
          <a:prstGeom prst="rect">
            <a:avLst/>
          </a:prstGeom>
          <a:ln>
            <a:solidFill>
              <a:schemeClr val="bg1">
                <a:lumMod val="50000"/>
              </a:schemeClr>
            </a:solidFill>
          </a:ln>
        </p:spPr>
      </p:pic>
    </p:spTree>
    <p:extLst>
      <p:ext uri="{BB962C8B-B14F-4D97-AF65-F5344CB8AC3E}">
        <p14:creationId xmlns:p14="http://schemas.microsoft.com/office/powerpoint/2010/main" val="628545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1" y="247954"/>
            <a:ext cx="6096000" cy="646331"/>
          </a:xfrm>
          <a:prstGeom prst="rect">
            <a:avLst/>
          </a:prstGeom>
          <a:noFill/>
        </p:spPr>
        <p:txBody>
          <a:bodyPr wrap="square">
            <a:spAutoFit/>
          </a:bodyPr>
          <a:lstStyle/>
          <a:p>
            <a:pPr marL="0" indent="0">
              <a:buNone/>
            </a:pPr>
            <a:r>
              <a:rPr lang="en-US" sz="3600" b="1" dirty="0">
                <a:solidFill>
                  <a:srgbClr val="8C1A4B"/>
                </a:solidFill>
                <a:latin typeface="Gotham" panose="02000504050000020004" pitchFamily="2" charset="0"/>
                <a:cs typeface="Calibri" panose="020F0502020204030204" pitchFamily="34" charset="0"/>
              </a:rPr>
              <a:t>Contents</a:t>
            </a:r>
            <a:endParaRPr lang="en-GB" sz="3600" b="1" dirty="0">
              <a:solidFill>
                <a:srgbClr val="8C1A4B"/>
              </a:solidFill>
              <a:latin typeface="Gotham" panose="02000504050000020004" pitchFamily="2"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09A1C6B6-383B-96B1-7F0A-B2C7969F1A1F}"/>
              </a:ext>
            </a:extLst>
          </p:cNvPr>
          <p:cNvGraphicFramePr>
            <a:graphicFrameLocks noGrp="1"/>
          </p:cNvGraphicFramePr>
          <p:nvPr>
            <p:extLst>
              <p:ext uri="{D42A27DB-BD31-4B8C-83A1-F6EECF244321}">
                <p14:modId xmlns:p14="http://schemas.microsoft.com/office/powerpoint/2010/main" val="1767147569"/>
              </p:ext>
            </p:extLst>
          </p:nvPr>
        </p:nvGraphicFramePr>
        <p:xfrm>
          <a:off x="353961" y="1182418"/>
          <a:ext cx="11362758" cy="4358354"/>
        </p:xfrm>
        <a:graphic>
          <a:graphicData uri="http://schemas.openxmlformats.org/drawingml/2006/table">
            <a:tbl>
              <a:tblPr firstRow="1" bandRow="1">
                <a:tableStyleId>{5C22544A-7EE6-4342-B048-85BDC9FD1C3A}</a:tableStyleId>
              </a:tblPr>
              <a:tblGrid>
                <a:gridCol w="854907">
                  <a:extLst>
                    <a:ext uri="{9D8B030D-6E8A-4147-A177-3AD203B41FA5}">
                      <a16:colId xmlns:a16="http://schemas.microsoft.com/office/drawing/2014/main" val="2834307532"/>
                    </a:ext>
                  </a:extLst>
                </a:gridCol>
                <a:gridCol w="10507851">
                  <a:extLst>
                    <a:ext uri="{9D8B030D-6E8A-4147-A177-3AD203B41FA5}">
                      <a16:colId xmlns:a16="http://schemas.microsoft.com/office/drawing/2014/main" val="4186691054"/>
                    </a:ext>
                  </a:extLst>
                </a:gridCol>
              </a:tblGrid>
              <a:tr h="308534">
                <a:tc>
                  <a:txBody>
                    <a:bodyPr/>
                    <a:lstStyle/>
                    <a:p>
                      <a:pPr algn="ctr"/>
                      <a:r>
                        <a:rPr lang="en-SG" sz="1600" dirty="0"/>
                        <a:t>S. No.</a:t>
                      </a:r>
                    </a:p>
                  </a:txBody>
                  <a:tcPr marL="91436" marR="91436" marT="45709" marB="45709" anchor="ctr"/>
                </a:tc>
                <a:tc>
                  <a:txBody>
                    <a:bodyPr/>
                    <a:lstStyle/>
                    <a:p>
                      <a:pPr algn="ctr"/>
                      <a:r>
                        <a:rPr lang="en-SG" sz="1600" dirty="0"/>
                        <a:t>Description</a:t>
                      </a:r>
                    </a:p>
                  </a:txBody>
                  <a:tcPr marL="91436" marR="91436" marT="45709" marB="45709" anchor="ctr"/>
                </a:tc>
                <a:extLst>
                  <a:ext uri="{0D108BD9-81ED-4DB2-BD59-A6C34878D82A}">
                    <a16:rowId xmlns:a16="http://schemas.microsoft.com/office/drawing/2014/main" val="1698723346"/>
                  </a:ext>
                </a:extLst>
              </a:tr>
              <a:tr h="308534">
                <a:tc>
                  <a:txBody>
                    <a:bodyPr/>
                    <a:lstStyle/>
                    <a:p>
                      <a:pPr algn="ctr"/>
                      <a:r>
                        <a:rPr lang="en-SG" sz="1600" dirty="0">
                          <a:latin typeface="+mn-lt"/>
                        </a:rPr>
                        <a:t>01</a:t>
                      </a:r>
                    </a:p>
                  </a:txBody>
                  <a:tcPr marL="91436" marR="91436" marT="45709" marB="45709" anchor="ctr"/>
                </a:tc>
                <a:tc>
                  <a:txBody>
                    <a:bodyPr/>
                    <a:lstStyle/>
                    <a:p>
                      <a:pPr algn="l" fontAlgn="b"/>
                      <a:r>
                        <a:rPr lang="en-SG" sz="1600" b="0" i="0" u="none" strike="noStrike" dirty="0">
                          <a:solidFill>
                            <a:srgbClr val="000000"/>
                          </a:solidFill>
                          <a:effectLst/>
                          <a:latin typeface="+mn-lt"/>
                        </a:rPr>
                        <a:t> Project background, objective &amp; deliverables</a:t>
                      </a:r>
                    </a:p>
                  </a:txBody>
                  <a:tcPr marL="6350" marR="6350" marT="6351" marB="0" anchor="b"/>
                </a:tc>
                <a:extLst>
                  <a:ext uri="{0D108BD9-81ED-4DB2-BD59-A6C34878D82A}">
                    <a16:rowId xmlns:a16="http://schemas.microsoft.com/office/drawing/2014/main" val="3004575783"/>
                  </a:ext>
                </a:extLst>
              </a:tr>
              <a:tr h="308534">
                <a:tc>
                  <a:txBody>
                    <a:bodyPr/>
                    <a:lstStyle/>
                    <a:p>
                      <a:pPr algn="ctr"/>
                      <a:r>
                        <a:rPr lang="en-SG" sz="1600" dirty="0">
                          <a:latin typeface="+mn-lt"/>
                        </a:rPr>
                        <a:t>02</a:t>
                      </a:r>
                    </a:p>
                  </a:txBody>
                  <a:tcPr marL="91436" marR="91436" marT="45709" marB="45709" anchor="ctr"/>
                </a:tc>
                <a:tc>
                  <a:txBody>
                    <a:bodyPr/>
                    <a:lstStyle/>
                    <a:p>
                      <a:pPr algn="l" fontAlgn="b"/>
                      <a:r>
                        <a:rPr lang="en-SG" sz="1600" b="0" i="0" u="none" strike="noStrike" dirty="0">
                          <a:solidFill>
                            <a:srgbClr val="000000"/>
                          </a:solidFill>
                          <a:effectLst/>
                          <a:latin typeface="+mn-lt"/>
                        </a:rPr>
                        <a:t> List of software used</a:t>
                      </a:r>
                    </a:p>
                  </a:txBody>
                  <a:tcPr marL="6350" marR="6350" marT="6351" marB="0" anchor="b"/>
                </a:tc>
                <a:extLst>
                  <a:ext uri="{0D108BD9-81ED-4DB2-BD59-A6C34878D82A}">
                    <a16:rowId xmlns:a16="http://schemas.microsoft.com/office/drawing/2014/main" val="3383460755"/>
                  </a:ext>
                </a:extLst>
              </a:tr>
              <a:tr h="308534">
                <a:tc>
                  <a:txBody>
                    <a:bodyPr/>
                    <a:lstStyle/>
                    <a:p>
                      <a:pPr algn="ctr"/>
                      <a:r>
                        <a:rPr lang="en-SG" sz="1600" dirty="0">
                          <a:latin typeface="+mn-lt"/>
                        </a:rPr>
                        <a:t>03</a:t>
                      </a:r>
                    </a:p>
                  </a:txBody>
                  <a:tcPr marL="91436" marR="91436" marT="45709" marB="45709" anchor="ctr"/>
                </a:tc>
                <a:tc>
                  <a:txBody>
                    <a:bodyPr/>
                    <a:lstStyle/>
                    <a:p>
                      <a:pPr algn="l" fontAlgn="b"/>
                      <a:r>
                        <a:rPr lang="en-SG" sz="1600" b="0" i="0" u="none" strike="noStrike" dirty="0">
                          <a:solidFill>
                            <a:srgbClr val="000000"/>
                          </a:solidFill>
                          <a:effectLst/>
                          <a:latin typeface="+mn-lt"/>
                        </a:rPr>
                        <a:t> Business Process</a:t>
                      </a:r>
                    </a:p>
                  </a:txBody>
                  <a:tcPr marL="6350" marR="6350" marT="6351" marB="0" anchor="b"/>
                </a:tc>
                <a:extLst>
                  <a:ext uri="{0D108BD9-81ED-4DB2-BD59-A6C34878D82A}">
                    <a16:rowId xmlns:a16="http://schemas.microsoft.com/office/drawing/2014/main" val="3888214698"/>
                  </a:ext>
                </a:extLst>
              </a:tr>
              <a:tr h="308534">
                <a:tc>
                  <a:txBody>
                    <a:bodyPr/>
                    <a:lstStyle/>
                    <a:p>
                      <a:pPr algn="ctr"/>
                      <a:r>
                        <a:rPr lang="en-SG" sz="1600" dirty="0">
                          <a:latin typeface="+mn-lt"/>
                        </a:rPr>
                        <a:t>04</a:t>
                      </a:r>
                    </a:p>
                  </a:txBody>
                  <a:tcPr marL="91436" marR="91436" marT="45709" marB="45709" anchor="ctr"/>
                </a:tc>
                <a:tc>
                  <a:txBody>
                    <a:bodyPr/>
                    <a:lstStyle/>
                    <a:p>
                      <a:pPr algn="l"/>
                      <a:r>
                        <a:rPr lang="en-US" sz="1600" dirty="0"/>
                        <a:t> Project Plan</a:t>
                      </a:r>
                    </a:p>
                  </a:txBody>
                  <a:tcPr marL="6350" marR="6350" marT="6351" marB="0" anchor="b"/>
                </a:tc>
                <a:extLst>
                  <a:ext uri="{0D108BD9-81ED-4DB2-BD59-A6C34878D82A}">
                    <a16:rowId xmlns:a16="http://schemas.microsoft.com/office/drawing/2014/main" val="2803516679"/>
                  </a:ext>
                </a:extLst>
              </a:tr>
              <a:tr h="308534">
                <a:tc>
                  <a:txBody>
                    <a:bodyPr/>
                    <a:lstStyle/>
                    <a:p>
                      <a:pPr algn="ctr"/>
                      <a:r>
                        <a:rPr lang="en-SG" sz="1600" dirty="0">
                          <a:latin typeface="+mn-lt"/>
                        </a:rPr>
                        <a:t>05</a:t>
                      </a:r>
                    </a:p>
                  </a:txBody>
                  <a:tcPr marL="91436" marR="91436" marT="45709" marB="45709" anchor="ctr"/>
                </a:tc>
                <a:tc>
                  <a:txBody>
                    <a:bodyPr/>
                    <a:lstStyle/>
                    <a:p>
                      <a:pPr algn="l"/>
                      <a:r>
                        <a:rPr lang="en-US" sz="1600" b="0" i="0" u="none" strike="noStrike" dirty="0">
                          <a:solidFill>
                            <a:srgbClr val="000000"/>
                          </a:solidFill>
                          <a:effectLst/>
                          <a:latin typeface="+mn-lt"/>
                        </a:rPr>
                        <a:t> </a:t>
                      </a:r>
                      <a:r>
                        <a:rPr lang="en-SG" sz="1600" b="0" i="0" u="none" strike="noStrike" dirty="0">
                          <a:solidFill>
                            <a:srgbClr val="000000"/>
                          </a:solidFill>
                          <a:effectLst/>
                          <a:latin typeface="+mn-lt"/>
                        </a:rPr>
                        <a:t>Stages of Risk Based Testing models</a:t>
                      </a:r>
                      <a:endParaRPr lang="en-US" sz="1600" dirty="0"/>
                    </a:p>
                  </a:txBody>
                  <a:tcPr marL="6350" marR="6350" marT="6351" marB="0" anchor="b"/>
                </a:tc>
                <a:extLst>
                  <a:ext uri="{0D108BD9-81ED-4DB2-BD59-A6C34878D82A}">
                    <a16:rowId xmlns:a16="http://schemas.microsoft.com/office/drawing/2014/main" val="1429497512"/>
                  </a:ext>
                </a:extLst>
              </a:tr>
              <a:tr h="308534">
                <a:tc>
                  <a:txBody>
                    <a:bodyPr/>
                    <a:lstStyle/>
                    <a:p>
                      <a:pPr algn="ctr"/>
                      <a:r>
                        <a:rPr lang="en-SG" sz="1600" dirty="0">
                          <a:latin typeface="+mn-lt"/>
                        </a:rPr>
                        <a:t>06</a:t>
                      </a:r>
                    </a:p>
                  </a:txBody>
                  <a:tcPr marL="91436" marR="91436" marT="45709" marB="45709" anchor="ctr"/>
                </a:tc>
                <a:tc>
                  <a:txBody>
                    <a:bodyPr/>
                    <a:lstStyle/>
                    <a:p>
                      <a:pPr algn="l"/>
                      <a:r>
                        <a:rPr lang="en-US" sz="1600" dirty="0"/>
                        <a:t> Types of risks</a:t>
                      </a:r>
                    </a:p>
                  </a:txBody>
                  <a:tcPr marL="6350" marR="6350" marT="6351" marB="0" anchor="b"/>
                </a:tc>
                <a:extLst>
                  <a:ext uri="{0D108BD9-81ED-4DB2-BD59-A6C34878D82A}">
                    <a16:rowId xmlns:a16="http://schemas.microsoft.com/office/drawing/2014/main" val="2323112843"/>
                  </a:ext>
                </a:extLst>
              </a:tr>
              <a:tr h="308534">
                <a:tc>
                  <a:txBody>
                    <a:bodyPr/>
                    <a:lstStyle/>
                    <a:p>
                      <a:pPr algn="ctr"/>
                      <a:r>
                        <a:rPr lang="en-SG" sz="1600" dirty="0">
                          <a:latin typeface="+mn-lt"/>
                        </a:rPr>
                        <a:t>07</a:t>
                      </a:r>
                    </a:p>
                  </a:txBody>
                  <a:tcPr marL="91436" marR="91436" marT="45709" marB="45709" anchor="ctr"/>
                </a:tc>
                <a:tc>
                  <a:txBody>
                    <a:bodyPr/>
                    <a:lstStyle/>
                    <a:p>
                      <a:pPr algn="l"/>
                      <a:r>
                        <a:rPr lang="en-US" sz="1600" dirty="0"/>
                        <a:t> Risk Based Testing Strategies</a:t>
                      </a:r>
                    </a:p>
                  </a:txBody>
                  <a:tcPr marL="6350" marR="6350" marT="6351" marB="0" anchor="b"/>
                </a:tc>
                <a:extLst>
                  <a:ext uri="{0D108BD9-81ED-4DB2-BD59-A6C34878D82A}">
                    <a16:rowId xmlns:a16="http://schemas.microsoft.com/office/drawing/2014/main" val="1257684296"/>
                  </a:ext>
                </a:extLst>
              </a:tr>
              <a:tr h="308534">
                <a:tc>
                  <a:txBody>
                    <a:bodyPr/>
                    <a:lstStyle/>
                    <a:p>
                      <a:pPr algn="ctr"/>
                      <a:r>
                        <a:rPr lang="en-SG" sz="1600" dirty="0">
                          <a:latin typeface="+mn-lt"/>
                        </a:rPr>
                        <a:t>08</a:t>
                      </a:r>
                    </a:p>
                  </a:txBody>
                  <a:tcPr marL="91436" marR="91436" marT="45709" marB="45709" anchor="ctr"/>
                </a:tc>
                <a:tc>
                  <a:txBody>
                    <a:bodyPr/>
                    <a:lstStyle/>
                    <a:p>
                      <a:pPr marL="0" marR="0" lvl="0" indent="0" algn="l" defTabSz="342900" rtl="0" eaLnBrk="1" fontAlgn="b" latinLnBrk="0" hangingPunct="1">
                        <a:lnSpc>
                          <a:spcPct val="100000"/>
                        </a:lnSpc>
                        <a:spcBef>
                          <a:spcPts val="0"/>
                        </a:spcBef>
                        <a:spcAft>
                          <a:spcPts val="0"/>
                        </a:spcAft>
                        <a:buClrTx/>
                        <a:buSzTx/>
                        <a:buFontTx/>
                        <a:buNone/>
                        <a:tabLst/>
                        <a:defRPr/>
                      </a:pPr>
                      <a:r>
                        <a:rPr lang="en-SG" sz="1600" b="0" i="0" u="none" strike="noStrike" dirty="0">
                          <a:solidFill>
                            <a:srgbClr val="000000"/>
                          </a:solidFill>
                          <a:effectLst/>
                          <a:latin typeface="+mn-lt"/>
                        </a:rPr>
                        <a:t> Security Testing</a:t>
                      </a:r>
                    </a:p>
                  </a:txBody>
                  <a:tcPr marL="6350" marR="6350" marT="6351" marB="0" anchor="b"/>
                </a:tc>
                <a:extLst>
                  <a:ext uri="{0D108BD9-81ED-4DB2-BD59-A6C34878D82A}">
                    <a16:rowId xmlns:a16="http://schemas.microsoft.com/office/drawing/2014/main" val="1297185499"/>
                  </a:ext>
                </a:extLst>
              </a:tr>
              <a:tr h="308534">
                <a:tc>
                  <a:txBody>
                    <a:bodyPr/>
                    <a:lstStyle/>
                    <a:p>
                      <a:pPr algn="ctr"/>
                      <a:r>
                        <a:rPr lang="en-SG" sz="1600" dirty="0">
                          <a:latin typeface="+mn-lt"/>
                        </a:rPr>
                        <a:t>09</a:t>
                      </a:r>
                    </a:p>
                  </a:txBody>
                  <a:tcPr marL="91436" marR="91436" marT="45709" marB="45709" anchor="ctr"/>
                </a:tc>
                <a:tc>
                  <a:txBody>
                    <a:bodyPr/>
                    <a:lstStyle/>
                    <a:p>
                      <a:pPr algn="l" fontAlgn="b"/>
                      <a:r>
                        <a:rPr lang="en-SG" sz="1600" b="0" i="0" u="none" strike="noStrike" dirty="0">
                          <a:solidFill>
                            <a:srgbClr val="000000"/>
                          </a:solidFill>
                          <a:effectLst/>
                          <a:latin typeface="+mn-lt"/>
                        </a:rPr>
                        <a:t> Test plans and Test cases</a:t>
                      </a:r>
                    </a:p>
                  </a:txBody>
                  <a:tcPr marL="6350" marR="6350" marT="6351" marB="0" anchor="b"/>
                </a:tc>
                <a:extLst>
                  <a:ext uri="{0D108BD9-81ED-4DB2-BD59-A6C34878D82A}">
                    <a16:rowId xmlns:a16="http://schemas.microsoft.com/office/drawing/2014/main" val="3134097065"/>
                  </a:ext>
                </a:extLst>
              </a:tr>
              <a:tr h="308534">
                <a:tc>
                  <a:txBody>
                    <a:bodyPr/>
                    <a:lstStyle/>
                    <a:p>
                      <a:pPr algn="ctr"/>
                      <a:r>
                        <a:rPr lang="en-SG" sz="1600" dirty="0">
                          <a:latin typeface="+mn-lt"/>
                        </a:rPr>
                        <a:t>10</a:t>
                      </a:r>
                    </a:p>
                  </a:txBody>
                  <a:tcPr marL="91436" marR="91436" marT="45709" marB="45709" anchor="ctr"/>
                </a:tc>
                <a:tc>
                  <a:txBody>
                    <a:bodyPr/>
                    <a:lstStyle/>
                    <a:p>
                      <a:pPr algn="l" fontAlgn="b"/>
                      <a:r>
                        <a:rPr lang="en-SG" sz="1600" b="0" i="0" u="none" strike="noStrike" dirty="0">
                          <a:solidFill>
                            <a:srgbClr val="000000"/>
                          </a:solidFill>
                          <a:effectLst/>
                          <a:latin typeface="+mn-lt"/>
                        </a:rPr>
                        <a:t> Logs of Test Results</a:t>
                      </a:r>
                    </a:p>
                  </a:txBody>
                  <a:tcPr marL="6350" marR="6350" marT="6351" marB="0" anchor="b"/>
                </a:tc>
                <a:extLst>
                  <a:ext uri="{0D108BD9-81ED-4DB2-BD59-A6C34878D82A}">
                    <a16:rowId xmlns:a16="http://schemas.microsoft.com/office/drawing/2014/main" val="1391025220"/>
                  </a:ext>
                </a:extLst>
              </a:tr>
              <a:tr h="308534">
                <a:tc>
                  <a:txBody>
                    <a:bodyPr/>
                    <a:lstStyle/>
                    <a:p>
                      <a:pPr algn="ctr"/>
                      <a:r>
                        <a:rPr lang="en-SG" sz="1600" dirty="0">
                          <a:latin typeface="+mn-lt"/>
                        </a:rPr>
                        <a:t>11</a:t>
                      </a:r>
                    </a:p>
                  </a:txBody>
                  <a:tcPr marL="91436" marR="91436" marT="45709" marB="45709" anchor="ctr"/>
                </a:tc>
                <a:tc>
                  <a:txBody>
                    <a:bodyPr/>
                    <a:lstStyle/>
                    <a:p>
                      <a:pPr algn="l" fontAlgn="b"/>
                      <a:r>
                        <a:rPr lang="en-SG" sz="1600" b="0" i="0" u="none" strike="noStrike" dirty="0">
                          <a:solidFill>
                            <a:srgbClr val="000000"/>
                          </a:solidFill>
                          <a:effectLst/>
                          <a:latin typeface="+mn-lt"/>
                        </a:rPr>
                        <a:t> Modifications of fail Test Cases</a:t>
                      </a:r>
                    </a:p>
                  </a:txBody>
                  <a:tcPr marL="6350" marR="6350" marT="6351" marB="0" anchor="b"/>
                </a:tc>
                <a:extLst>
                  <a:ext uri="{0D108BD9-81ED-4DB2-BD59-A6C34878D82A}">
                    <a16:rowId xmlns:a16="http://schemas.microsoft.com/office/drawing/2014/main" val="547760610"/>
                  </a:ext>
                </a:extLst>
              </a:tr>
              <a:tr h="308534">
                <a:tc>
                  <a:txBody>
                    <a:bodyPr/>
                    <a:lstStyle/>
                    <a:p>
                      <a:pPr algn="ctr"/>
                      <a:r>
                        <a:rPr lang="en-SG" sz="1600" dirty="0">
                          <a:latin typeface="+mn-lt"/>
                        </a:rPr>
                        <a:t>12</a:t>
                      </a:r>
                    </a:p>
                  </a:txBody>
                  <a:tcPr marL="91436" marR="91436" marT="45709" marB="45709" anchor="ctr"/>
                </a:tc>
                <a:tc>
                  <a:txBody>
                    <a:bodyPr/>
                    <a:lstStyle/>
                    <a:p>
                      <a:pPr algn="l" fontAlgn="b"/>
                      <a:r>
                        <a:rPr lang="en-US" sz="1600" dirty="0"/>
                        <a:t> Project Results</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937174814"/>
                  </a:ext>
                </a:extLst>
              </a:tr>
            </a:tbl>
          </a:graphicData>
        </a:graphic>
      </p:graphicFrame>
    </p:spTree>
    <p:extLst>
      <p:ext uri="{BB962C8B-B14F-4D97-AF65-F5344CB8AC3E}">
        <p14:creationId xmlns:p14="http://schemas.microsoft.com/office/powerpoint/2010/main" val="1912577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C5953940-14B7-46D9-B68C-594781AC9B77}"/>
              </a:ext>
            </a:extLst>
          </p:cNvPr>
          <p:cNvSpPr>
            <a:spLocks noChangeArrowheads="1"/>
          </p:cNvSpPr>
          <p:nvPr/>
        </p:nvSpPr>
        <p:spPr bwMode="auto">
          <a:xfrm>
            <a:off x="353960" y="1003739"/>
            <a:ext cx="14446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About Us Page</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3" name="Rectangle 35">
            <a:extLst>
              <a:ext uri="{FF2B5EF4-FFF2-40B4-BE49-F238E27FC236}">
                <a16:creationId xmlns:a16="http://schemas.microsoft.com/office/drawing/2014/main" id="{605FAB52-2C19-4F2C-9D8A-17DFDE50A5B4}"/>
              </a:ext>
            </a:extLst>
          </p:cNvPr>
          <p:cNvSpPr>
            <a:spLocks noChangeArrowheads="1"/>
          </p:cNvSpPr>
          <p:nvPr/>
        </p:nvSpPr>
        <p:spPr bwMode="auto">
          <a:xfrm>
            <a:off x="6702879" y="1068860"/>
            <a:ext cx="6575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Login</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51F3BCC4-C22E-42F4-837A-3C69A9CF51F0}"/>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12. Project Results</a:t>
            </a:r>
          </a:p>
        </p:txBody>
      </p:sp>
      <p:pic>
        <p:nvPicPr>
          <p:cNvPr id="5" name="Picture 4">
            <a:extLst>
              <a:ext uri="{FF2B5EF4-FFF2-40B4-BE49-F238E27FC236}">
                <a16:creationId xmlns:a16="http://schemas.microsoft.com/office/drawing/2014/main" id="{977D5B33-E0DB-465B-ABA2-1BFE9188A5B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5370" y="1390192"/>
            <a:ext cx="5674990" cy="5150513"/>
          </a:xfrm>
          <a:prstGeom prst="rect">
            <a:avLst/>
          </a:prstGeom>
          <a:ln>
            <a:solidFill>
              <a:schemeClr val="bg1">
                <a:lumMod val="50000"/>
              </a:schemeClr>
            </a:solidFill>
          </a:ln>
        </p:spPr>
      </p:pic>
      <p:pic>
        <p:nvPicPr>
          <p:cNvPr id="6" name="Picture 5">
            <a:extLst>
              <a:ext uri="{FF2B5EF4-FFF2-40B4-BE49-F238E27FC236}">
                <a16:creationId xmlns:a16="http://schemas.microsoft.com/office/drawing/2014/main" id="{E121EFC2-DDB0-4CA1-9A00-0F741508A1F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83030" y="1520434"/>
            <a:ext cx="5943600" cy="3232150"/>
          </a:xfrm>
          <a:prstGeom prst="rect">
            <a:avLst/>
          </a:prstGeom>
          <a:ln>
            <a:solidFill>
              <a:schemeClr val="bg1">
                <a:lumMod val="50000"/>
              </a:schemeClr>
            </a:solidFill>
          </a:ln>
        </p:spPr>
      </p:pic>
    </p:spTree>
    <p:extLst>
      <p:ext uri="{BB962C8B-B14F-4D97-AF65-F5344CB8AC3E}">
        <p14:creationId xmlns:p14="http://schemas.microsoft.com/office/powerpoint/2010/main" val="3349718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E07A6BB5-3DAE-4E1B-9E18-D87A991E5C2A}"/>
              </a:ext>
            </a:extLst>
          </p:cNvPr>
          <p:cNvSpPr>
            <a:spLocks noChangeArrowheads="1"/>
          </p:cNvSpPr>
          <p:nvPr/>
        </p:nvSpPr>
        <p:spPr bwMode="auto">
          <a:xfrm>
            <a:off x="353960" y="1003739"/>
            <a:ext cx="16562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Register Account</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3" name="Rectangle 35">
            <a:extLst>
              <a:ext uri="{FF2B5EF4-FFF2-40B4-BE49-F238E27FC236}">
                <a16:creationId xmlns:a16="http://schemas.microsoft.com/office/drawing/2014/main" id="{F9FB11AE-498B-46AA-9E85-9084EC554843}"/>
              </a:ext>
            </a:extLst>
          </p:cNvPr>
          <p:cNvSpPr>
            <a:spLocks noChangeArrowheads="1"/>
          </p:cNvSpPr>
          <p:nvPr/>
        </p:nvSpPr>
        <p:spPr bwMode="auto">
          <a:xfrm>
            <a:off x="5950624" y="2012796"/>
            <a:ext cx="17940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Car List View Page</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02BDB6D7-0934-44FD-AD1B-5EC9D518343C}"/>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12. Project Results</a:t>
            </a:r>
          </a:p>
        </p:txBody>
      </p:sp>
      <p:pic>
        <p:nvPicPr>
          <p:cNvPr id="5" name="Picture 4">
            <a:extLst>
              <a:ext uri="{FF2B5EF4-FFF2-40B4-BE49-F238E27FC236}">
                <a16:creationId xmlns:a16="http://schemas.microsoft.com/office/drawing/2014/main" id="{1DEE4442-61DC-4D82-86BB-9F0784FFC74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0494" y="1286160"/>
            <a:ext cx="5460460" cy="2506294"/>
          </a:xfrm>
          <a:prstGeom prst="rect">
            <a:avLst/>
          </a:prstGeom>
          <a:ln>
            <a:solidFill>
              <a:schemeClr val="bg1">
                <a:lumMod val="50000"/>
              </a:schemeClr>
            </a:solidFill>
          </a:ln>
        </p:spPr>
      </p:pic>
      <p:pic>
        <p:nvPicPr>
          <p:cNvPr id="6" name="Picture 5">
            <a:extLst>
              <a:ext uri="{FF2B5EF4-FFF2-40B4-BE49-F238E27FC236}">
                <a16:creationId xmlns:a16="http://schemas.microsoft.com/office/drawing/2014/main" id="{7A268603-54B8-4819-A9D1-58E08EA41782}"/>
              </a:ext>
            </a:extLst>
          </p:cNvPr>
          <p:cNvPicPr/>
          <p:nvPr/>
        </p:nvPicPr>
        <p:blipFill>
          <a:blip r:embed="rId3"/>
          <a:stretch>
            <a:fillRect/>
          </a:stretch>
        </p:blipFill>
        <p:spPr>
          <a:xfrm>
            <a:off x="142672" y="3962304"/>
            <a:ext cx="5538282" cy="2730326"/>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id="{ED10FE9E-1DF9-4D8D-9D8B-E3A572E544A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950624" y="2334790"/>
            <a:ext cx="5878750" cy="2992677"/>
          </a:xfrm>
          <a:prstGeom prst="rect">
            <a:avLst/>
          </a:prstGeom>
          <a:ln>
            <a:solidFill>
              <a:schemeClr val="bg1">
                <a:lumMod val="50000"/>
              </a:schemeClr>
            </a:solidFill>
          </a:ln>
        </p:spPr>
      </p:pic>
    </p:spTree>
    <p:extLst>
      <p:ext uri="{BB962C8B-B14F-4D97-AF65-F5344CB8AC3E}">
        <p14:creationId xmlns:p14="http://schemas.microsoft.com/office/powerpoint/2010/main" val="3277059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3BFEDA7F-BD9D-4676-9AAD-F56D15385262}"/>
              </a:ext>
            </a:extLst>
          </p:cNvPr>
          <p:cNvSpPr>
            <a:spLocks noChangeArrowheads="1"/>
          </p:cNvSpPr>
          <p:nvPr/>
        </p:nvSpPr>
        <p:spPr bwMode="auto">
          <a:xfrm>
            <a:off x="353960" y="1003739"/>
            <a:ext cx="20826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Car Details View Page</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3" name="Rectangle 35">
            <a:extLst>
              <a:ext uri="{FF2B5EF4-FFF2-40B4-BE49-F238E27FC236}">
                <a16:creationId xmlns:a16="http://schemas.microsoft.com/office/drawing/2014/main" id="{F7BC35ED-65AD-47BD-B862-CF8D2F48D6D6}"/>
              </a:ext>
            </a:extLst>
          </p:cNvPr>
          <p:cNvSpPr>
            <a:spLocks noChangeArrowheads="1"/>
          </p:cNvSpPr>
          <p:nvPr/>
        </p:nvSpPr>
        <p:spPr bwMode="auto">
          <a:xfrm>
            <a:off x="6355269" y="2749228"/>
            <a:ext cx="12025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User Profile</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79560FBD-4B88-4B57-9C2D-09E333C4616B}"/>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12. Project Results</a:t>
            </a:r>
          </a:p>
        </p:txBody>
      </p:sp>
      <p:pic>
        <p:nvPicPr>
          <p:cNvPr id="5" name="Picture 4">
            <a:extLst>
              <a:ext uri="{FF2B5EF4-FFF2-40B4-BE49-F238E27FC236}">
                <a16:creationId xmlns:a16="http://schemas.microsoft.com/office/drawing/2014/main" id="{002F9100-B06E-4E4B-A7CB-3604E118294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2399" y="1390191"/>
            <a:ext cx="6044119" cy="2967799"/>
          </a:xfrm>
          <a:prstGeom prst="rect">
            <a:avLst/>
          </a:prstGeom>
          <a:ln>
            <a:solidFill>
              <a:schemeClr val="bg1">
                <a:lumMod val="50000"/>
              </a:schemeClr>
            </a:solidFill>
          </a:ln>
        </p:spPr>
      </p:pic>
      <p:pic>
        <p:nvPicPr>
          <p:cNvPr id="6" name="Picture 5">
            <a:extLst>
              <a:ext uri="{FF2B5EF4-FFF2-40B4-BE49-F238E27FC236}">
                <a16:creationId xmlns:a16="http://schemas.microsoft.com/office/drawing/2014/main" id="{7D8EFAF5-F001-4C30-ACCF-B887B2F8612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55269" y="3082804"/>
            <a:ext cx="5473700" cy="3427730"/>
          </a:xfrm>
          <a:prstGeom prst="rect">
            <a:avLst/>
          </a:prstGeom>
          <a:ln>
            <a:solidFill>
              <a:schemeClr val="bg1">
                <a:lumMod val="50000"/>
              </a:schemeClr>
            </a:solidFill>
          </a:ln>
        </p:spPr>
      </p:pic>
    </p:spTree>
    <p:extLst>
      <p:ext uri="{BB962C8B-B14F-4D97-AF65-F5344CB8AC3E}">
        <p14:creationId xmlns:p14="http://schemas.microsoft.com/office/powerpoint/2010/main" val="2627547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B2364086-F661-469E-B33D-728D30F84CE5}"/>
              </a:ext>
            </a:extLst>
          </p:cNvPr>
          <p:cNvSpPr>
            <a:spLocks noChangeArrowheads="1"/>
          </p:cNvSpPr>
          <p:nvPr/>
        </p:nvSpPr>
        <p:spPr bwMode="auto">
          <a:xfrm>
            <a:off x="353960" y="1003739"/>
            <a:ext cx="15921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User Edit Profile</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3" name="Rectangle 35">
            <a:extLst>
              <a:ext uri="{FF2B5EF4-FFF2-40B4-BE49-F238E27FC236}">
                <a16:creationId xmlns:a16="http://schemas.microsoft.com/office/drawing/2014/main" id="{8C07CF03-559C-457D-91BB-FB8231B4EC09}"/>
              </a:ext>
            </a:extLst>
          </p:cNvPr>
          <p:cNvSpPr>
            <a:spLocks noChangeArrowheads="1"/>
          </p:cNvSpPr>
          <p:nvPr/>
        </p:nvSpPr>
        <p:spPr bwMode="auto">
          <a:xfrm>
            <a:off x="6002488" y="2924482"/>
            <a:ext cx="1834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User Post Car Page</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714DBF5D-FBAE-4C58-96C0-9417913F7082}"/>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12. Project Results</a:t>
            </a:r>
          </a:p>
        </p:txBody>
      </p:sp>
      <p:pic>
        <p:nvPicPr>
          <p:cNvPr id="5" name="Picture 4">
            <a:extLst>
              <a:ext uri="{FF2B5EF4-FFF2-40B4-BE49-F238E27FC236}">
                <a16:creationId xmlns:a16="http://schemas.microsoft.com/office/drawing/2014/main" id="{BB98F5C3-70B0-4E65-BFA0-0AD4018C29B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53960" y="1568180"/>
            <a:ext cx="5497195" cy="3390900"/>
          </a:xfrm>
          <a:prstGeom prst="rect">
            <a:avLst/>
          </a:prstGeom>
          <a:ln>
            <a:solidFill>
              <a:schemeClr val="bg1">
                <a:lumMod val="50000"/>
              </a:schemeClr>
            </a:solidFill>
          </a:ln>
        </p:spPr>
      </p:pic>
      <p:pic>
        <p:nvPicPr>
          <p:cNvPr id="6" name="Picture 5">
            <a:extLst>
              <a:ext uri="{FF2B5EF4-FFF2-40B4-BE49-F238E27FC236}">
                <a16:creationId xmlns:a16="http://schemas.microsoft.com/office/drawing/2014/main" id="{AA57EA9D-0F86-4918-91DF-FC6D741B496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41402" y="3219146"/>
            <a:ext cx="5497194" cy="3390900"/>
          </a:xfrm>
          <a:prstGeom prst="rect">
            <a:avLst/>
          </a:prstGeom>
          <a:ln>
            <a:solidFill>
              <a:schemeClr val="bg1">
                <a:lumMod val="50000"/>
              </a:schemeClr>
            </a:solidFill>
          </a:ln>
        </p:spPr>
      </p:pic>
    </p:spTree>
    <p:extLst>
      <p:ext uri="{BB962C8B-B14F-4D97-AF65-F5344CB8AC3E}">
        <p14:creationId xmlns:p14="http://schemas.microsoft.com/office/powerpoint/2010/main" val="3569551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7A73FDA6-2FBC-4248-87C3-EFD907E7216B}"/>
              </a:ext>
            </a:extLst>
          </p:cNvPr>
          <p:cNvSpPr>
            <a:spLocks noChangeArrowheads="1"/>
          </p:cNvSpPr>
          <p:nvPr/>
        </p:nvSpPr>
        <p:spPr bwMode="auto">
          <a:xfrm>
            <a:off x="353960" y="1003739"/>
            <a:ext cx="193193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User Posted Car List</a:t>
            </a:r>
          </a:p>
        </p:txBody>
      </p:sp>
      <p:sp>
        <p:nvSpPr>
          <p:cNvPr id="3" name="Rectangle 35">
            <a:extLst>
              <a:ext uri="{FF2B5EF4-FFF2-40B4-BE49-F238E27FC236}">
                <a16:creationId xmlns:a16="http://schemas.microsoft.com/office/drawing/2014/main" id="{BF370D53-65A2-48C7-833E-18DD26BDE113}"/>
              </a:ext>
            </a:extLst>
          </p:cNvPr>
          <p:cNvSpPr>
            <a:spLocks noChangeArrowheads="1"/>
          </p:cNvSpPr>
          <p:nvPr/>
        </p:nvSpPr>
        <p:spPr bwMode="auto">
          <a:xfrm>
            <a:off x="6096000" y="2889353"/>
            <a:ext cx="22236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User List Test Drive Car</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C838B3C4-CCD5-4EE2-AD1B-3642507E4F3E}"/>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12. Project Results</a:t>
            </a:r>
          </a:p>
        </p:txBody>
      </p:sp>
      <p:pic>
        <p:nvPicPr>
          <p:cNvPr id="5" name="Picture 4">
            <a:extLst>
              <a:ext uri="{FF2B5EF4-FFF2-40B4-BE49-F238E27FC236}">
                <a16:creationId xmlns:a16="http://schemas.microsoft.com/office/drawing/2014/main" id="{1AB74655-B00C-4CCB-A528-CCCB89D7866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53960" y="1536625"/>
            <a:ext cx="5467350" cy="3259455"/>
          </a:xfrm>
          <a:prstGeom prst="rect">
            <a:avLst/>
          </a:prstGeom>
          <a:ln>
            <a:solidFill>
              <a:schemeClr val="bg1">
                <a:lumMod val="50000"/>
              </a:schemeClr>
            </a:solidFill>
          </a:ln>
        </p:spPr>
      </p:pic>
      <p:pic>
        <p:nvPicPr>
          <p:cNvPr id="6" name="Picture 5">
            <a:extLst>
              <a:ext uri="{FF2B5EF4-FFF2-40B4-BE49-F238E27FC236}">
                <a16:creationId xmlns:a16="http://schemas.microsoft.com/office/drawing/2014/main" id="{B2658131-7927-4C93-AF77-4FEC3CA0F81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21094" y="3204770"/>
            <a:ext cx="5337810" cy="3182620"/>
          </a:xfrm>
          <a:prstGeom prst="rect">
            <a:avLst/>
          </a:prstGeom>
          <a:ln>
            <a:solidFill>
              <a:schemeClr val="bg1">
                <a:lumMod val="50000"/>
              </a:schemeClr>
            </a:solidFill>
          </a:ln>
        </p:spPr>
      </p:pic>
    </p:spTree>
    <p:extLst>
      <p:ext uri="{BB962C8B-B14F-4D97-AF65-F5344CB8AC3E}">
        <p14:creationId xmlns:p14="http://schemas.microsoft.com/office/powerpoint/2010/main" val="604599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6490B01B-F5F5-439D-A736-B11CB365A0AE}"/>
              </a:ext>
            </a:extLst>
          </p:cNvPr>
          <p:cNvSpPr>
            <a:spLocks noChangeArrowheads="1"/>
          </p:cNvSpPr>
          <p:nvPr/>
        </p:nvSpPr>
        <p:spPr bwMode="auto">
          <a:xfrm>
            <a:off x="353960" y="1003739"/>
            <a:ext cx="11817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Car Bidding</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3" name="Rectangle 35">
            <a:extLst>
              <a:ext uri="{FF2B5EF4-FFF2-40B4-BE49-F238E27FC236}">
                <a16:creationId xmlns:a16="http://schemas.microsoft.com/office/drawing/2014/main" id="{6DC8231F-DFA2-4507-AB81-687E0CF38EE2}"/>
              </a:ext>
            </a:extLst>
          </p:cNvPr>
          <p:cNvSpPr>
            <a:spLocks noChangeArrowheads="1"/>
          </p:cNvSpPr>
          <p:nvPr/>
        </p:nvSpPr>
        <p:spPr bwMode="auto">
          <a:xfrm>
            <a:off x="6508326" y="2441894"/>
            <a:ext cx="21611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Edit Posted Car Details</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C9F7749-2E4E-416E-B562-0C023476832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12. Project Results</a:t>
            </a:r>
          </a:p>
        </p:txBody>
      </p:sp>
      <p:pic>
        <p:nvPicPr>
          <p:cNvPr id="5" name="Picture 4">
            <a:extLst>
              <a:ext uri="{FF2B5EF4-FFF2-40B4-BE49-F238E27FC236}">
                <a16:creationId xmlns:a16="http://schemas.microsoft.com/office/drawing/2014/main" id="{D758C91A-228C-4755-AC51-43CB9575D9B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53960" y="1466256"/>
            <a:ext cx="5943600" cy="2819400"/>
          </a:xfrm>
          <a:prstGeom prst="rect">
            <a:avLst/>
          </a:prstGeom>
          <a:ln>
            <a:solidFill>
              <a:schemeClr val="bg1">
                <a:lumMod val="50000"/>
              </a:schemeClr>
            </a:solidFill>
          </a:ln>
        </p:spPr>
      </p:pic>
      <p:pic>
        <p:nvPicPr>
          <p:cNvPr id="6" name="Picture 5">
            <a:extLst>
              <a:ext uri="{FF2B5EF4-FFF2-40B4-BE49-F238E27FC236}">
                <a16:creationId xmlns:a16="http://schemas.microsoft.com/office/drawing/2014/main" id="{07F6D7EE-65F4-4809-ABA9-3EF493CAE31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3003226"/>
            <a:ext cx="5943600" cy="3380740"/>
          </a:xfrm>
          <a:prstGeom prst="rect">
            <a:avLst/>
          </a:prstGeom>
        </p:spPr>
      </p:pic>
    </p:spTree>
    <p:extLst>
      <p:ext uri="{BB962C8B-B14F-4D97-AF65-F5344CB8AC3E}">
        <p14:creationId xmlns:p14="http://schemas.microsoft.com/office/powerpoint/2010/main" val="3126586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4473D4C5-4FEF-4FEF-9BAE-482582AF66F0}"/>
              </a:ext>
            </a:extLst>
          </p:cNvPr>
          <p:cNvSpPr>
            <a:spLocks noChangeArrowheads="1"/>
          </p:cNvSpPr>
          <p:nvPr/>
        </p:nvSpPr>
        <p:spPr bwMode="auto">
          <a:xfrm>
            <a:off x="353960" y="1003739"/>
            <a:ext cx="17219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Admin Dashboard</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3" name="Rectangle 35">
            <a:extLst>
              <a:ext uri="{FF2B5EF4-FFF2-40B4-BE49-F238E27FC236}">
                <a16:creationId xmlns:a16="http://schemas.microsoft.com/office/drawing/2014/main" id="{CB6354F8-3BA3-4ECB-BC21-59489A3169AC}"/>
              </a:ext>
            </a:extLst>
          </p:cNvPr>
          <p:cNvSpPr>
            <a:spLocks noChangeArrowheads="1"/>
          </p:cNvSpPr>
          <p:nvPr/>
        </p:nvSpPr>
        <p:spPr bwMode="auto">
          <a:xfrm>
            <a:off x="6096000" y="2508553"/>
            <a:ext cx="22493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Admin Car Management</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576C6858-3D9D-41CF-8B16-95E88509D895}"/>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12. Project Results</a:t>
            </a:r>
          </a:p>
        </p:txBody>
      </p:sp>
      <p:pic>
        <p:nvPicPr>
          <p:cNvPr id="5" name="Picture 4">
            <a:extLst>
              <a:ext uri="{FF2B5EF4-FFF2-40B4-BE49-F238E27FC236}">
                <a16:creationId xmlns:a16="http://schemas.microsoft.com/office/drawing/2014/main" id="{7ADD8E75-4500-46C0-8C83-FA4C25AB07C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53960" y="1442988"/>
            <a:ext cx="5352415" cy="3218180"/>
          </a:xfrm>
          <a:prstGeom prst="rect">
            <a:avLst/>
          </a:prstGeom>
          <a:ln>
            <a:solidFill>
              <a:schemeClr val="bg1">
                <a:lumMod val="50000"/>
              </a:schemeClr>
            </a:solidFill>
          </a:ln>
        </p:spPr>
      </p:pic>
      <p:pic>
        <p:nvPicPr>
          <p:cNvPr id="6" name="Picture 5">
            <a:extLst>
              <a:ext uri="{FF2B5EF4-FFF2-40B4-BE49-F238E27FC236}">
                <a16:creationId xmlns:a16="http://schemas.microsoft.com/office/drawing/2014/main" id="{035AFCFC-BF48-4FC5-B5A4-2789DC909C1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2896435"/>
            <a:ext cx="5238750" cy="3362960"/>
          </a:xfrm>
          <a:prstGeom prst="rect">
            <a:avLst/>
          </a:prstGeom>
          <a:ln>
            <a:solidFill>
              <a:schemeClr val="bg1">
                <a:lumMod val="50000"/>
              </a:schemeClr>
            </a:solidFill>
          </a:ln>
        </p:spPr>
      </p:pic>
    </p:spTree>
    <p:extLst>
      <p:ext uri="{BB962C8B-B14F-4D97-AF65-F5344CB8AC3E}">
        <p14:creationId xmlns:p14="http://schemas.microsoft.com/office/powerpoint/2010/main" val="3061619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C59701A8-02A9-4DF7-9720-F146855BDA9B}"/>
              </a:ext>
            </a:extLst>
          </p:cNvPr>
          <p:cNvSpPr>
            <a:spLocks noChangeArrowheads="1"/>
          </p:cNvSpPr>
          <p:nvPr/>
        </p:nvSpPr>
        <p:spPr bwMode="auto">
          <a:xfrm>
            <a:off x="353960" y="1003739"/>
            <a:ext cx="220925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Verdana" panose="020B0604030504040204" pitchFamily="34" charset="0"/>
                <a:ea typeface="SimSun" panose="02010600030101010101" pitchFamily="2" charset="-122"/>
                <a:cs typeface="Times New Roman" panose="02020603050405020304" pitchFamily="18" charset="0"/>
              </a:rPr>
              <a:t>Registration Thank You</a:t>
            </a:r>
            <a:endParaRPr kumimoji="0" lang="en-US" altLang="en-US" sz="1800" b="0" i="0" u="sng"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7291DFD4-C69A-463A-8757-1834C680728B}"/>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12. Project Results</a:t>
            </a:r>
          </a:p>
        </p:txBody>
      </p:sp>
      <p:pic>
        <p:nvPicPr>
          <p:cNvPr id="5" name="Picture 4">
            <a:extLst>
              <a:ext uri="{FF2B5EF4-FFF2-40B4-BE49-F238E27FC236}">
                <a16:creationId xmlns:a16="http://schemas.microsoft.com/office/drawing/2014/main" id="{D0B8E2C6-2696-43D2-B054-5026D3E5A26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4813" y="1551271"/>
            <a:ext cx="5943600" cy="3599815"/>
          </a:xfrm>
          <a:prstGeom prst="rect">
            <a:avLst/>
          </a:prstGeom>
          <a:ln>
            <a:solidFill>
              <a:schemeClr val="bg1">
                <a:lumMod val="50000"/>
              </a:schemeClr>
            </a:solidFill>
          </a:ln>
        </p:spPr>
      </p:pic>
    </p:spTree>
    <p:extLst>
      <p:ext uri="{BB962C8B-B14F-4D97-AF65-F5344CB8AC3E}">
        <p14:creationId xmlns:p14="http://schemas.microsoft.com/office/powerpoint/2010/main" val="3091008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A950-2833-44DB-80EF-45964F39970B}"/>
              </a:ext>
            </a:extLst>
          </p:cNvPr>
          <p:cNvSpPr txBox="1"/>
          <p:nvPr/>
        </p:nvSpPr>
        <p:spPr>
          <a:xfrm>
            <a:off x="4167111" y="3001108"/>
            <a:ext cx="38577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solidFill>
                  <a:srgbClr val="8C1A4B"/>
                </a:solidFill>
                <a:latin typeface="Gotham" panose="02000504050000020004" pitchFamily="2" charset="0"/>
                <a:cs typeface="Calibri" panose="020F0502020204030204" pitchFamily="34" charset="0"/>
              </a:rPr>
              <a:t>Thank you</a:t>
            </a:r>
          </a:p>
        </p:txBody>
      </p:sp>
    </p:spTree>
    <p:extLst>
      <p:ext uri="{BB962C8B-B14F-4D97-AF65-F5344CB8AC3E}">
        <p14:creationId xmlns:p14="http://schemas.microsoft.com/office/powerpoint/2010/main" val="1081631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 Project Definition</a:t>
            </a:r>
          </a:p>
        </p:txBody>
      </p:sp>
      <p:sp>
        <p:nvSpPr>
          <p:cNvPr id="5" name="TextBox 4">
            <a:extLst>
              <a:ext uri="{FF2B5EF4-FFF2-40B4-BE49-F238E27FC236}">
                <a16:creationId xmlns:a16="http://schemas.microsoft.com/office/drawing/2014/main" id="{BA4C3D9C-1121-4EB0-8582-CAD4C1D89EC6}"/>
              </a:ext>
            </a:extLst>
          </p:cNvPr>
          <p:cNvSpPr txBox="1"/>
          <p:nvPr/>
        </p:nvSpPr>
        <p:spPr>
          <a:xfrm>
            <a:off x="353960" y="1084880"/>
            <a:ext cx="11418940" cy="5052665"/>
          </a:xfrm>
          <a:prstGeom prst="rect">
            <a:avLst/>
          </a:prstGeom>
          <a:noFill/>
        </p:spPr>
        <p:txBody>
          <a:bodyPr wrap="square" rtlCol="0">
            <a:spAutoFit/>
          </a:bodyPr>
          <a:lstStyle/>
          <a:p>
            <a:r>
              <a:rPr lang="en-US" sz="1600" b="1" dirty="0">
                <a:solidFill>
                  <a:srgbClr val="8C1A4B"/>
                </a:solidFill>
                <a:latin typeface="Verdana" panose="020B0604030504040204" pitchFamily="34" charset="0"/>
                <a:ea typeface="Verdana" panose="020B0604030504040204" pitchFamily="34" charset="0"/>
              </a:rPr>
              <a:t>Project Background</a:t>
            </a:r>
          </a:p>
          <a:p>
            <a:r>
              <a:rPr lang="en-US" sz="1600" b="0" dirty="0">
                <a:effectLst/>
                <a:latin typeface="Verdana" panose="020B0604030504040204" pitchFamily="34" charset="0"/>
                <a:ea typeface="Verdana" panose="020B0604030504040204" pitchFamily="34" charset="0"/>
                <a:cs typeface="Arial" panose="020B0604020202020204" pitchFamily="34" charset="0"/>
              </a:rPr>
              <a:t>You have been approached by ‘ABC Cars Pte Ltd’ as a website developer to develop a Used Car Sales portal. Users will be able to register in the portal using the Registration Page. Users of the portal can search for Cars using Make, Model, Registration &amp; Price Range. Users will be able to view the Car information after searching them. The portal allows users to login, post Car for sale.</a:t>
            </a:r>
            <a:endParaRPr lang="en-US" sz="1600" dirty="0">
              <a:latin typeface="Verdana" panose="020B0604030504040204" pitchFamily="34" charset="0"/>
              <a:ea typeface="Verdana" panose="020B0604030504040204" pitchFamily="34" charset="0"/>
            </a:endParaRPr>
          </a:p>
          <a:p>
            <a:endParaRPr lang="en-US" sz="1600" dirty="0">
              <a:latin typeface="Verdana" panose="020B0604030504040204" pitchFamily="34" charset="0"/>
              <a:ea typeface="Verdana" panose="020B0604030504040204" pitchFamily="34" charset="0"/>
            </a:endParaRPr>
          </a:p>
          <a:p>
            <a:r>
              <a:rPr lang="en-US" sz="1600" b="1" dirty="0">
                <a:solidFill>
                  <a:srgbClr val="8C1A4B"/>
                </a:solidFill>
                <a:latin typeface="Verdana" panose="020B0604030504040204" pitchFamily="34" charset="0"/>
                <a:ea typeface="Verdana" panose="020B0604030504040204" pitchFamily="34" charset="0"/>
              </a:rPr>
              <a:t>Project Objective</a:t>
            </a:r>
          </a:p>
          <a:p>
            <a:pPr marL="360045" marR="0" indent="0" algn="l">
              <a:spcBef>
                <a:spcPts val="0"/>
              </a:spcBef>
              <a:spcAft>
                <a:spcPts val="600"/>
              </a:spcAft>
            </a:pPr>
            <a:r>
              <a:rPr lang="en-US" sz="1600" b="1" dirty="0">
                <a:effectLst/>
                <a:latin typeface="Verdana" panose="020B0604030504040204" pitchFamily="34" charset="0"/>
                <a:ea typeface="Verdana" panose="020B0604030504040204" pitchFamily="34" charset="0"/>
                <a:cs typeface="Arial" panose="020B0604020202020204" pitchFamily="34" charset="0"/>
              </a:rPr>
              <a:t>There are 2 types of users in this Used Cars Sales portal. They are</a:t>
            </a: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Users</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Administrator</a:t>
            </a:r>
          </a:p>
          <a:p>
            <a:pPr marL="800100" lvl="1" indent="-342900">
              <a:buFont typeface="Symbol" panose="05050102010706020507" pitchFamily="18" charset="2"/>
              <a:buChar char=""/>
            </a:pPr>
            <a:endParaRPr lang="en-US" sz="1600" b="0" dirty="0">
              <a:effectLst/>
              <a:latin typeface="Verdana" panose="020B0604030504040204" pitchFamily="34" charset="0"/>
              <a:ea typeface="Verdana" panose="020B0604030504040204" pitchFamily="34" charset="0"/>
              <a:cs typeface="Arial" panose="020B0604020202020204" pitchFamily="34" charset="0"/>
            </a:endParaRPr>
          </a:p>
          <a:p>
            <a:pPr marL="360045" marR="0" indent="0" algn="l">
              <a:spcBef>
                <a:spcPts val="0"/>
              </a:spcBef>
              <a:spcAft>
                <a:spcPts val="0"/>
              </a:spcAft>
            </a:pPr>
            <a:r>
              <a:rPr lang="en-US" sz="1600" b="1" dirty="0">
                <a:effectLst/>
                <a:latin typeface="Verdana" panose="020B0604030504040204" pitchFamily="34" charset="0"/>
                <a:ea typeface="Verdana" panose="020B0604030504040204" pitchFamily="34" charset="0"/>
                <a:cs typeface="Arial" panose="020B0604020202020204" pitchFamily="34" charset="0"/>
              </a:rPr>
              <a:t>Users should be able to perform following functions in the portal</a:t>
            </a: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Register in the Portal</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Login to the Portal</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Post a Car for Sale along with Picture upload</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Deactivate an Existing car sale</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Update their Profile after logging in.</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Book an appointment for test drive</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Post the bidding price</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17245" marR="0" indent="0" algn="l">
              <a:lnSpc>
                <a:spcPts val="1600"/>
              </a:lnSpc>
              <a:spcBef>
                <a:spcPts val="0"/>
              </a:spcBef>
              <a:spcAft>
                <a:spcPts val="0"/>
              </a:spcAft>
            </a:pPr>
            <a:r>
              <a:rPr lang="en-US" sz="1600" b="1" dirty="0">
                <a:effectLst/>
                <a:latin typeface="Verdana" panose="020B0604030504040204" pitchFamily="34" charset="0"/>
                <a:ea typeface="Verdana" panose="020B0604030504040204" pitchFamily="34" charset="0"/>
                <a:cs typeface="Arial" panose="020B0604020202020204" pitchFamily="34" charset="0"/>
              </a:rPr>
              <a:t> </a:t>
            </a:r>
          </a:p>
        </p:txBody>
      </p:sp>
    </p:spTree>
    <p:extLst>
      <p:ext uri="{BB962C8B-B14F-4D97-AF65-F5344CB8AC3E}">
        <p14:creationId xmlns:p14="http://schemas.microsoft.com/office/powerpoint/2010/main" val="17434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08656F-131A-41E8-A07D-7E05B93118D2}"/>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1. Project Definition</a:t>
            </a:r>
          </a:p>
        </p:txBody>
      </p:sp>
      <p:sp>
        <p:nvSpPr>
          <p:cNvPr id="3" name="TextBox 2">
            <a:extLst>
              <a:ext uri="{FF2B5EF4-FFF2-40B4-BE49-F238E27FC236}">
                <a16:creationId xmlns:a16="http://schemas.microsoft.com/office/drawing/2014/main" id="{438921D8-EC1E-4698-B42E-D21748D54091}"/>
              </a:ext>
            </a:extLst>
          </p:cNvPr>
          <p:cNvSpPr txBox="1"/>
          <p:nvPr/>
        </p:nvSpPr>
        <p:spPr>
          <a:xfrm>
            <a:off x="353960" y="1084880"/>
            <a:ext cx="11418940" cy="5714385"/>
          </a:xfrm>
          <a:prstGeom prst="rect">
            <a:avLst/>
          </a:prstGeom>
          <a:noFill/>
        </p:spPr>
        <p:txBody>
          <a:bodyPr wrap="square" rtlCol="0">
            <a:spAutoFit/>
          </a:bodyPr>
          <a:lstStyle/>
          <a:p>
            <a:pPr marL="360045" marR="0" indent="0" algn="l">
              <a:spcBef>
                <a:spcPts val="0"/>
              </a:spcBef>
              <a:spcAft>
                <a:spcPts val="0"/>
              </a:spcAft>
            </a:pPr>
            <a:r>
              <a:rPr lang="en-US" sz="1600" b="1" dirty="0">
                <a:effectLst/>
                <a:latin typeface="Verdana" panose="020B0604030504040204" pitchFamily="34" charset="0"/>
                <a:ea typeface="Verdana" panose="020B0604030504040204" pitchFamily="34" charset="0"/>
                <a:cs typeface="Arial" panose="020B0604020202020204" pitchFamily="34" charset="0"/>
              </a:rPr>
              <a:t>Administrators should be able to perform the following functions in the</a:t>
            </a:r>
            <a:r>
              <a:rPr lang="en-US" sz="1600" b="1" dirty="0">
                <a:latin typeface="Verdana" panose="020B0604030504040204" pitchFamily="34" charset="0"/>
                <a:ea typeface="Verdana" panose="020B0604030504040204" pitchFamily="34" charset="0"/>
                <a:cs typeface="Arial" panose="020B0604020202020204" pitchFamily="34" charset="0"/>
              </a:rPr>
              <a:t> </a:t>
            </a:r>
            <a:r>
              <a:rPr lang="en-US" sz="1600" b="1" dirty="0">
                <a:effectLst/>
                <a:latin typeface="Verdana" panose="020B0604030504040204" pitchFamily="34" charset="0"/>
                <a:ea typeface="Verdana" panose="020B0604030504040204" pitchFamily="34" charset="0"/>
                <a:cs typeface="Arial" panose="020B0604020202020204" pitchFamily="34" charset="0"/>
              </a:rPr>
              <a:t>portal</a:t>
            </a: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Register in the Portal</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Login to the portal</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View List of Registered Users</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Mark a User as Administrator</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Activate / Deactivate a Car post</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Update their profile</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Approve or deny the users appointment based on the bidding</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Transact the sales if price is right </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17245" marR="0" indent="0" algn="l">
              <a:spcBef>
                <a:spcPts val="0"/>
              </a:spcBef>
              <a:spcAft>
                <a:spcPts val="0"/>
              </a:spcAft>
            </a:pPr>
            <a:r>
              <a:rPr lang="en-US" sz="1600" b="0" dirty="0">
                <a:effectLst/>
                <a:latin typeface="Verdana" panose="020B0604030504040204" pitchFamily="34" charset="0"/>
                <a:ea typeface="Verdana" panose="020B0604030504040204" pitchFamily="34" charset="0"/>
                <a:cs typeface="Arial" panose="020B0604020202020204" pitchFamily="34" charset="0"/>
              </a:rPr>
              <a:t> </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360045" marR="0" indent="0" algn="l">
              <a:spcBef>
                <a:spcPts val="0"/>
              </a:spcBef>
              <a:spcAft>
                <a:spcPts val="0"/>
              </a:spcAft>
            </a:pPr>
            <a:r>
              <a:rPr lang="en-US" sz="1600" b="1" dirty="0">
                <a:effectLst/>
                <a:latin typeface="Verdana" panose="020B0604030504040204" pitchFamily="34" charset="0"/>
                <a:ea typeface="Verdana" panose="020B0604030504040204" pitchFamily="34" charset="0"/>
                <a:cs typeface="Arial" panose="020B0604020202020204" pitchFamily="34" charset="0"/>
              </a:rPr>
              <a:t>Both Users &amp; Administrator</a:t>
            </a: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Visit Home Page</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View Car Listing</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Search for a Car by Make, Model, Registration Year &amp; Price Range</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About Us Page</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buFont typeface="Symbol" panose="05050102010706020507" pitchFamily="18" charset="2"/>
              <a:buChar char=""/>
            </a:pPr>
            <a:r>
              <a:rPr lang="en-US" sz="1600" b="0" dirty="0">
                <a:effectLst/>
                <a:latin typeface="Verdana" panose="020B0604030504040204" pitchFamily="34" charset="0"/>
                <a:ea typeface="Verdana" panose="020B0604030504040204" pitchFamily="34" charset="0"/>
                <a:cs typeface="Arial" panose="020B0604020202020204" pitchFamily="34" charset="0"/>
              </a:rPr>
              <a:t>Contact Us Page</a:t>
            </a: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pPr marL="800100" lvl="1" indent="-342900">
              <a:lnSpc>
                <a:spcPts val="1600"/>
              </a:lnSpc>
              <a:buFont typeface="Symbol" panose="05050102010706020507" pitchFamily="18" charset="2"/>
              <a:buChar char=""/>
            </a:pPr>
            <a:endParaRPr lang="en-US" sz="1600" b="1" dirty="0">
              <a:effectLst/>
              <a:latin typeface="Verdana" panose="020B0604030504040204" pitchFamily="34" charset="0"/>
              <a:ea typeface="Verdana" panose="020B0604030504040204" pitchFamily="34" charset="0"/>
              <a:cs typeface="Arial" panose="020B0604020202020204" pitchFamily="34" charset="0"/>
            </a:endParaRPr>
          </a:p>
          <a:p>
            <a:endParaRPr lang="en-US" sz="1600" dirty="0">
              <a:latin typeface="Verdana" panose="020B0604030504040204" pitchFamily="34" charset="0"/>
              <a:ea typeface="Verdana" panose="020B0604030504040204" pitchFamily="34" charset="0"/>
            </a:endParaRPr>
          </a:p>
          <a:p>
            <a:endParaRPr lang="en-US" sz="1600" dirty="0">
              <a:latin typeface="Verdana" panose="020B0604030504040204" pitchFamily="34" charset="0"/>
              <a:ea typeface="Verdana" panose="020B0604030504040204" pitchFamily="34" charset="0"/>
            </a:endParaRPr>
          </a:p>
          <a:p>
            <a:endParaRPr lang="en-US" sz="1600" dirty="0">
              <a:latin typeface="Verdana" panose="020B0604030504040204" pitchFamily="34" charset="0"/>
              <a:ea typeface="Verdana" panose="020B0604030504040204" pitchFamily="34" charset="0"/>
            </a:endParaRPr>
          </a:p>
          <a:p>
            <a:endParaRPr lang="en-US" sz="1600" dirty="0">
              <a:latin typeface="Verdana" panose="020B0604030504040204" pitchFamily="34" charset="0"/>
              <a:ea typeface="Verdana" panose="020B0604030504040204" pitchFamily="34" charset="0"/>
            </a:endParaRPr>
          </a:p>
          <a:p>
            <a:endParaRPr lang="en-US" sz="1600" dirty="0">
              <a:latin typeface="Verdana" panose="020B0604030504040204" pitchFamily="34" charset="0"/>
              <a:ea typeface="Verdana" panose="020B0604030504040204" pitchFamily="34" charset="0"/>
            </a:endParaRPr>
          </a:p>
          <a:p>
            <a:endParaRPr lang="en-US" sz="1600" b="1" dirty="0">
              <a:solidFill>
                <a:srgbClr val="8C1A4B"/>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20955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2. List of software used</a:t>
            </a:r>
          </a:p>
        </p:txBody>
      </p:sp>
      <p:sp>
        <p:nvSpPr>
          <p:cNvPr id="2" name="TextBox 1">
            <a:extLst>
              <a:ext uri="{FF2B5EF4-FFF2-40B4-BE49-F238E27FC236}">
                <a16:creationId xmlns:a16="http://schemas.microsoft.com/office/drawing/2014/main" id="{27B11EA3-0726-4C93-90F7-C491B8DCD3AF}"/>
              </a:ext>
            </a:extLst>
          </p:cNvPr>
          <p:cNvSpPr txBox="1"/>
          <p:nvPr/>
        </p:nvSpPr>
        <p:spPr>
          <a:xfrm>
            <a:off x="353960" y="1149531"/>
            <a:ext cx="2031262" cy="369332"/>
          </a:xfrm>
          <a:prstGeom prst="rect">
            <a:avLst/>
          </a:prstGeom>
          <a:noFill/>
        </p:spPr>
        <p:txBody>
          <a:bodyPr wrap="none" rtlCol="0">
            <a:spAutoFit/>
          </a:bodyPr>
          <a:lstStyle/>
          <a:p>
            <a:r>
              <a:rPr lang="en-US" dirty="0"/>
              <a:t>MySQL Workbench</a:t>
            </a:r>
          </a:p>
        </p:txBody>
      </p:sp>
      <p:pic>
        <p:nvPicPr>
          <p:cNvPr id="5" name="Picture 4">
            <a:extLst>
              <a:ext uri="{FF2B5EF4-FFF2-40B4-BE49-F238E27FC236}">
                <a16:creationId xmlns:a16="http://schemas.microsoft.com/office/drawing/2014/main" id="{463B4B54-2F49-4CCA-9652-EB1A2FE1FE4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1774109"/>
            <a:ext cx="5431201" cy="3095760"/>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E8D82190-3860-4FE0-AFE5-C625F085FDE1}"/>
              </a:ext>
            </a:extLst>
          </p:cNvPr>
          <p:cNvSpPr txBox="1"/>
          <p:nvPr/>
        </p:nvSpPr>
        <p:spPr>
          <a:xfrm>
            <a:off x="6858737" y="1149531"/>
            <a:ext cx="1740605" cy="369332"/>
          </a:xfrm>
          <a:prstGeom prst="rect">
            <a:avLst/>
          </a:prstGeom>
          <a:noFill/>
        </p:spPr>
        <p:txBody>
          <a:bodyPr wrap="none" rtlCol="0">
            <a:spAutoFit/>
          </a:bodyPr>
          <a:lstStyle/>
          <a:p>
            <a:r>
              <a:rPr lang="en-US" dirty="0"/>
              <a:t>Spring Tool Suite</a:t>
            </a:r>
          </a:p>
        </p:txBody>
      </p:sp>
      <p:pic>
        <p:nvPicPr>
          <p:cNvPr id="7" name="Picture 6">
            <a:extLst>
              <a:ext uri="{FF2B5EF4-FFF2-40B4-BE49-F238E27FC236}">
                <a16:creationId xmlns:a16="http://schemas.microsoft.com/office/drawing/2014/main" id="{96017E87-54B5-4827-80B2-D3BE03B24DA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53960" y="1682669"/>
            <a:ext cx="5236943" cy="3095760"/>
          </a:xfrm>
          <a:prstGeom prst="rect">
            <a:avLst/>
          </a:prstGeom>
          <a:ln>
            <a:solidFill>
              <a:schemeClr val="bg1">
                <a:lumMod val="50000"/>
              </a:schemeClr>
            </a:solidFill>
          </a:ln>
        </p:spPr>
      </p:pic>
    </p:spTree>
    <p:extLst>
      <p:ext uri="{BB962C8B-B14F-4D97-AF65-F5344CB8AC3E}">
        <p14:creationId xmlns:p14="http://schemas.microsoft.com/office/powerpoint/2010/main" val="917938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D4B503-7821-4D43-9FF2-0B6A62F13F27}"/>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2. List of software used</a:t>
            </a:r>
          </a:p>
        </p:txBody>
      </p:sp>
      <p:sp>
        <p:nvSpPr>
          <p:cNvPr id="3" name="TextBox 2">
            <a:extLst>
              <a:ext uri="{FF2B5EF4-FFF2-40B4-BE49-F238E27FC236}">
                <a16:creationId xmlns:a16="http://schemas.microsoft.com/office/drawing/2014/main" id="{4FBC5953-9619-4783-924A-6C4E8271D72E}"/>
              </a:ext>
            </a:extLst>
          </p:cNvPr>
          <p:cNvSpPr txBox="1"/>
          <p:nvPr/>
        </p:nvSpPr>
        <p:spPr>
          <a:xfrm>
            <a:off x="353960" y="1149531"/>
            <a:ext cx="1340880" cy="369332"/>
          </a:xfrm>
          <a:prstGeom prst="rect">
            <a:avLst/>
          </a:prstGeom>
          <a:noFill/>
        </p:spPr>
        <p:txBody>
          <a:bodyPr wrap="none" rtlCol="0">
            <a:spAutoFit/>
          </a:bodyPr>
          <a:lstStyle/>
          <a:p>
            <a:r>
              <a:rPr lang="en-US" dirty="0"/>
              <a:t>Diagram.net</a:t>
            </a:r>
          </a:p>
        </p:txBody>
      </p:sp>
      <p:pic>
        <p:nvPicPr>
          <p:cNvPr id="4" name="Picture 3">
            <a:extLst>
              <a:ext uri="{FF2B5EF4-FFF2-40B4-BE49-F238E27FC236}">
                <a16:creationId xmlns:a16="http://schemas.microsoft.com/office/drawing/2014/main" id="{C48990C1-DF8C-4FDF-A751-D630155E9A4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53960" y="1774110"/>
            <a:ext cx="4247223" cy="2379602"/>
          </a:xfrm>
          <a:prstGeom prst="rect">
            <a:avLst/>
          </a:prstGeom>
          <a:ln>
            <a:solidFill>
              <a:schemeClr val="bg1">
                <a:lumMod val="50000"/>
              </a:schemeClr>
            </a:solidFill>
          </a:ln>
        </p:spPr>
      </p:pic>
      <p:sp>
        <p:nvSpPr>
          <p:cNvPr id="5" name="TextBox 4">
            <a:extLst>
              <a:ext uri="{FF2B5EF4-FFF2-40B4-BE49-F238E27FC236}">
                <a16:creationId xmlns:a16="http://schemas.microsoft.com/office/drawing/2014/main" id="{834788CE-7A8E-4848-8DB4-1FE1600B143D}"/>
              </a:ext>
            </a:extLst>
          </p:cNvPr>
          <p:cNvSpPr txBox="1"/>
          <p:nvPr/>
        </p:nvSpPr>
        <p:spPr>
          <a:xfrm>
            <a:off x="4834646" y="1149531"/>
            <a:ext cx="1056700" cy="369332"/>
          </a:xfrm>
          <a:prstGeom prst="rect">
            <a:avLst/>
          </a:prstGeom>
          <a:noFill/>
        </p:spPr>
        <p:txBody>
          <a:bodyPr wrap="none" rtlCol="0">
            <a:spAutoFit/>
          </a:bodyPr>
          <a:lstStyle/>
          <a:p>
            <a:r>
              <a:rPr lang="en-US" dirty="0"/>
              <a:t>MS Word</a:t>
            </a:r>
          </a:p>
        </p:txBody>
      </p:sp>
      <p:pic>
        <p:nvPicPr>
          <p:cNvPr id="6" name="Picture 5">
            <a:extLst>
              <a:ext uri="{FF2B5EF4-FFF2-40B4-BE49-F238E27FC236}">
                <a16:creationId xmlns:a16="http://schemas.microsoft.com/office/drawing/2014/main" id="{3D89BD2D-3562-436D-A6EE-F0617D038B9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834646" y="1678341"/>
            <a:ext cx="4435814" cy="2475372"/>
          </a:xfrm>
          <a:prstGeom prst="rect">
            <a:avLst/>
          </a:prstGeom>
          <a:ln>
            <a:solidFill>
              <a:schemeClr val="bg1">
                <a:lumMod val="50000"/>
              </a:schemeClr>
            </a:solidFill>
          </a:ln>
        </p:spPr>
      </p:pic>
      <p:sp>
        <p:nvSpPr>
          <p:cNvPr id="7" name="TextBox 6">
            <a:extLst>
              <a:ext uri="{FF2B5EF4-FFF2-40B4-BE49-F238E27FC236}">
                <a16:creationId xmlns:a16="http://schemas.microsoft.com/office/drawing/2014/main" id="{45D35E6F-4594-4E2F-B74E-CD6ED92081F7}"/>
              </a:ext>
            </a:extLst>
          </p:cNvPr>
          <p:cNvSpPr txBox="1"/>
          <p:nvPr/>
        </p:nvSpPr>
        <p:spPr>
          <a:xfrm>
            <a:off x="1329447" y="4224293"/>
            <a:ext cx="1619482" cy="369332"/>
          </a:xfrm>
          <a:prstGeom prst="rect">
            <a:avLst/>
          </a:prstGeom>
          <a:noFill/>
        </p:spPr>
        <p:txBody>
          <a:bodyPr wrap="none" rtlCol="0">
            <a:spAutoFit/>
          </a:bodyPr>
          <a:lstStyle/>
          <a:p>
            <a:r>
              <a:rPr lang="en-US" dirty="0"/>
              <a:t>MS PowerPoint</a:t>
            </a:r>
          </a:p>
        </p:txBody>
      </p:sp>
      <p:pic>
        <p:nvPicPr>
          <p:cNvPr id="8" name="Picture 7">
            <a:extLst>
              <a:ext uri="{FF2B5EF4-FFF2-40B4-BE49-F238E27FC236}">
                <a16:creationId xmlns:a16="http://schemas.microsoft.com/office/drawing/2014/main" id="{ED8F7E2A-37C6-46D1-A49A-D828282FABA9}"/>
              </a:ext>
            </a:extLst>
          </p:cNvPr>
          <p:cNvPicPr/>
          <p:nvPr/>
        </p:nvPicPr>
        <p:blipFill>
          <a:blip r:embed="rId4"/>
          <a:stretch>
            <a:fillRect/>
          </a:stretch>
        </p:blipFill>
        <p:spPr>
          <a:xfrm>
            <a:off x="3179947" y="4306491"/>
            <a:ext cx="4366098" cy="2379602"/>
          </a:xfrm>
          <a:prstGeom prst="rect">
            <a:avLst/>
          </a:prstGeom>
          <a:ln>
            <a:solidFill>
              <a:schemeClr val="bg1">
                <a:lumMod val="50000"/>
              </a:schemeClr>
            </a:solidFill>
          </a:ln>
        </p:spPr>
      </p:pic>
    </p:spTree>
    <p:extLst>
      <p:ext uri="{BB962C8B-B14F-4D97-AF65-F5344CB8AC3E}">
        <p14:creationId xmlns:p14="http://schemas.microsoft.com/office/powerpoint/2010/main" val="3637226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3. Business Process</a:t>
            </a:r>
          </a:p>
        </p:txBody>
      </p:sp>
      <p:sp>
        <p:nvSpPr>
          <p:cNvPr id="3" name="TextBox 2">
            <a:extLst>
              <a:ext uri="{FF2B5EF4-FFF2-40B4-BE49-F238E27FC236}">
                <a16:creationId xmlns:a16="http://schemas.microsoft.com/office/drawing/2014/main" id="{8C87E38F-C9F6-4A23-BAE1-A17707D5AB27}"/>
              </a:ext>
            </a:extLst>
          </p:cNvPr>
          <p:cNvSpPr txBox="1"/>
          <p:nvPr/>
        </p:nvSpPr>
        <p:spPr>
          <a:xfrm>
            <a:off x="522273" y="1149531"/>
            <a:ext cx="951735" cy="369332"/>
          </a:xfrm>
          <a:prstGeom prst="rect">
            <a:avLst/>
          </a:prstGeom>
          <a:noFill/>
        </p:spPr>
        <p:txBody>
          <a:bodyPr wrap="none" rtlCol="0">
            <a:spAutoFit/>
          </a:bodyPr>
          <a:lstStyle/>
          <a:p>
            <a:r>
              <a:rPr lang="en-US" dirty="0"/>
              <a:t>Post Car</a:t>
            </a:r>
          </a:p>
        </p:txBody>
      </p:sp>
      <p:sp>
        <p:nvSpPr>
          <p:cNvPr id="5" name="TextBox 4">
            <a:extLst>
              <a:ext uri="{FF2B5EF4-FFF2-40B4-BE49-F238E27FC236}">
                <a16:creationId xmlns:a16="http://schemas.microsoft.com/office/drawing/2014/main" id="{CD44E615-2DBD-4A85-A1B6-E7A6900FC956}"/>
              </a:ext>
            </a:extLst>
          </p:cNvPr>
          <p:cNvSpPr txBox="1"/>
          <p:nvPr/>
        </p:nvSpPr>
        <p:spPr>
          <a:xfrm>
            <a:off x="6096000" y="1149531"/>
            <a:ext cx="1179938" cy="369332"/>
          </a:xfrm>
          <a:prstGeom prst="rect">
            <a:avLst/>
          </a:prstGeom>
          <a:noFill/>
        </p:spPr>
        <p:txBody>
          <a:bodyPr wrap="none" rtlCol="0">
            <a:spAutoFit/>
          </a:bodyPr>
          <a:lstStyle/>
          <a:p>
            <a:r>
              <a:rPr lang="en-US" dirty="0"/>
              <a:t>Search Car</a:t>
            </a:r>
          </a:p>
        </p:txBody>
      </p:sp>
      <p:pic>
        <p:nvPicPr>
          <p:cNvPr id="6" name="Picture 5">
            <a:extLst>
              <a:ext uri="{FF2B5EF4-FFF2-40B4-BE49-F238E27FC236}">
                <a16:creationId xmlns:a16="http://schemas.microsoft.com/office/drawing/2014/main" id="{C2A8A671-4A25-4FC1-A809-043AC9BCE5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75247" y="1149531"/>
            <a:ext cx="3137989" cy="5641159"/>
          </a:xfrm>
          <a:prstGeom prst="rect">
            <a:avLst/>
          </a:prstGeom>
          <a:noFill/>
          <a:ln>
            <a:noFill/>
          </a:ln>
        </p:spPr>
      </p:pic>
      <p:pic>
        <p:nvPicPr>
          <p:cNvPr id="7" name="Picture 6">
            <a:extLst>
              <a:ext uri="{FF2B5EF4-FFF2-40B4-BE49-F238E27FC236}">
                <a16:creationId xmlns:a16="http://schemas.microsoft.com/office/drawing/2014/main" id="{3F19D6FF-6AEC-4C4C-BB13-459D4B97878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67450" y="1149531"/>
            <a:ext cx="3580275" cy="5460515"/>
          </a:xfrm>
          <a:prstGeom prst="rect">
            <a:avLst/>
          </a:prstGeom>
          <a:noFill/>
          <a:ln>
            <a:noFill/>
          </a:ln>
        </p:spPr>
      </p:pic>
    </p:spTree>
    <p:extLst>
      <p:ext uri="{BB962C8B-B14F-4D97-AF65-F5344CB8AC3E}">
        <p14:creationId xmlns:p14="http://schemas.microsoft.com/office/powerpoint/2010/main" val="1066917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0FC5D-CDC3-4E72-A6C4-1C2CCAB69DF4}"/>
              </a:ext>
            </a:extLst>
          </p:cNvPr>
          <p:cNvSpPr txBox="1"/>
          <p:nvPr/>
        </p:nvSpPr>
        <p:spPr>
          <a:xfrm>
            <a:off x="353960" y="247954"/>
            <a:ext cx="8536039" cy="646331"/>
          </a:xfrm>
          <a:prstGeom prst="rect">
            <a:avLst/>
          </a:prstGeom>
          <a:noFill/>
        </p:spPr>
        <p:txBody>
          <a:bodyPr wrap="square">
            <a:spAutoFit/>
          </a:bodyPr>
          <a:lstStyle/>
          <a:p>
            <a:r>
              <a:rPr lang="en-US" sz="3600" b="1" dirty="0">
                <a:solidFill>
                  <a:srgbClr val="8C1A4B"/>
                </a:solidFill>
                <a:latin typeface="Gotham" panose="02000504050000020004" pitchFamily="2" charset="0"/>
                <a:cs typeface="Calibri" panose="020F0502020204030204" pitchFamily="34" charset="0"/>
              </a:rPr>
              <a:t>4. Project Plan</a:t>
            </a:r>
          </a:p>
        </p:txBody>
      </p:sp>
      <p:pic>
        <p:nvPicPr>
          <p:cNvPr id="5" name="Picture 4">
            <a:extLst>
              <a:ext uri="{FF2B5EF4-FFF2-40B4-BE49-F238E27FC236}">
                <a16:creationId xmlns:a16="http://schemas.microsoft.com/office/drawing/2014/main" id="{97119E23-EECC-474B-AEBC-CF101B84A839}"/>
              </a:ext>
            </a:extLst>
          </p:cNvPr>
          <p:cNvPicPr>
            <a:picLocks noChangeAspect="1"/>
          </p:cNvPicPr>
          <p:nvPr/>
        </p:nvPicPr>
        <p:blipFill>
          <a:blip r:embed="rId3"/>
          <a:stretch>
            <a:fillRect/>
          </a:stretch>
        </p:blipFill>
        <p:spPr>
          <a:xfrm>
            <a:off x="1816280" y="1022575"/>
            <a:ext cx="4114256" cy="5740051"/>
          </a:xfrm>
          <a:prstGeom prst="rect">
            <a:avLst/>
          </a:prstGeom>
          <a:ln>
            <a:solidFill>
              <a:schemeClr val="accent1"/>
            </a:solidFill>
          </a:ln>
        </p:spPr>
      </p:pic>
      <p:pic>
        <p:nvPicPr>
          <p:cNvPr id="7" name="Picture 6">
            <a:extLst>
              <a:ext uri="{FF2B5EF4-FFF2-40B4-BE49-F238E27FC236}">
                <a16:creationId xmlns:a16="http://schemas.microsoft.com/office/drawing/2014/main" id="{30A86635-20F0-4CF0-9038-7F21FF94774B}"/>
              </a:ext>
            </a:extLst>
          </p:cNvPr>
          <p:cNvPicPr>
            <a:picLocks noChangeAspect="1"/>
          </p:cNvPicPr>
          <p:nvPr/>
        </p:nvPicPr>
        <p:blipFill>
          <a:blip r:embed="rId4"/>
          <a:stretch>
            <a:fillRect/>
          </a:stretch>
        </p:blipFill>
        <p:spPr>
          <a:xfrm>
            <a:off x="6388280" y="1022575"/>
            <a:ext cx="4162915" cy="1942694"/>
          </a:xfrm>
          <a:prstGeom prst="rect">
            <a:avLst/>
          </a:prstGeom>
          <a:ln>
            <a:solidFill>
              <a:schemeClr val="accent1"/>
            </a:solidFill>
          </a:ln>
        </p:spPr>
      </p:pic>
    </p:spTree>
    <p:extLst>
      <p:ext uri="{BB962C8B-B14F-4D97-AF65-F5344CB8AC3E}">
        <p14:creationId xmlns:p14="http://schemas.microsoft.com/office/powerpoint/2010/main" val="2942616047"/>
      </p:ext>
    </p:extLst>
  </p:cSld>
  <p:clrMapOvr>
    <a:masterClrMapping/>
  </p:clrMapOvr>
</p:sld>
</file>

<file path=ppt/theme/theme1.xml><?xml version="1.0" encoding="utf-8"?>
<a:theme xmlns:a="http://schemas.openxmlformats.org/drawingml/2006/main" name="Cover Whit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Recurring Blu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Recurring Whit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Recurring Green+Blu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Recurring Gray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Recurring Red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Recurring Blu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Whit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ver Green+Blu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ver Green+Blu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curring Whit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Recurring Green+Blu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Recurring Gray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Recurring Red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FB0D2667BB9E4A977335CFBD3DC8FA" ma:contentTypeVersion="17" ma:contentTypeDescription="Create a new document." ma:contentTypeScope="" ma:versionID="644e8f891536e81475061d0c5ecf93fb">
  <xsd:schema xmlns:xsd="http://www.w3.org/2001/XMLSchema" xmlns:xs="http://www.w3.org/2001/XMLSchema" xmlns:p="http://schemas.microsoft.com/office/2006/metadata/properties" xmlns:ns2="fb1df313-6247-4897-bd72-753ff6200812" xmlns:ns3="fa785e44-a0a5-4dca-9879-753f108ed231" targetNamespace="http://schemas.microsoft.com/office/2006/metadata/properties" ma:root="true" ma:fieldsID="da0ab0ed2abbd72dfec9553f5450b6f6" ns2:_="" ns3:_="">
    <xsd:import namespace="fb1df313-6247-4897-bd72-753ff6200812"/>
    <xsd:import namespace="fa785e44-a0a5-4dca-9879-753f108ed231"/>
    <xsd:element name="properties">
      <xsd:complexType>
        <xsd:sequence>
          <xsd:element name="documentManagement">
            <xsd:complexType>
              <xsd:all>
                <xsd:element ref="ns2:SharedWithUsers" minOccurs="0"/>
                <xsd:element ref="ns2:SharedWithDetails" minOccurs="0"/>
                <xsd:element ref="ns2:SharingHintHash"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1df313-6247-4897-bd72-753ff62008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a785e44-a0a5-4dca-9879-753f108ed23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Date" ma:index="21" nillable="true" ma:displayName="Date" ma:format="DateOnly" ma:internalName="Date">
      <xsd:simpleType>
        <xsd:restriction base="dms:DateTime"/>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b1df313-6247-4897-bd72-753ff6200812">
      <UserInfo>
        <DisplayName>Kimberly Devan Xiu Qi - Head of Global Marketing</DisplayName>
        <AccountId>149</AccountId>
        <AccountType/>
      </UserInfo>
    </SharedWithUsers>
    <Date xmlns="fa785e44-a0a5-4dca-9879-753f108ed23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350B2F-9B1B-4D94-82FB-CB6E11FC97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1df313-6247-4897-bd72-753ff6200812"/>
    <ds:schemaRef ds:uri="fa785e44-a0a5-4dca-9879-753f108ed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3667D9-4FF4-4827-B513-708760E8B21D}">
  <ds:schemaRefs>
    <ds:schemaRef ds:uri="http://www.w3.org/XML/1998/namespace"/>
    <ds:schemaRef ds:uri="http://purl.org/dc/elements/1.1/"/>
    <ds:schemaRef ds:uri="http://schemas.openxmlformats.org/package/2006/metadata/core-properties"/>
    <ds:schemaRef ds:uri="http://purl.org/dc/dcmitype/"/>
    <ds:schemaRef ds:uri="fa785e44-a0a5-4dca-9879-753f108ed231"/>
    <ds:schemaRef ds:uri="http://schemas.microsoft.com/office/2006/documentManagement/types"/>
    <ds:schemaRef ds:uri="http://purl.org/dc/terms/"/>
    <ds:schemaRef ds:uri="http://schemas.microsoft.com/office/2006/metadata/properties"/>
    <ds:schemaRef ds:uri="http://schemas.microsoft.com/office/infopath/2007/PartnerControls"/>
    <ds:schemaRef ds:uri="fb1df313-6247-4897-bd72-753ff6200812"/>
  </ds:schemaRefs>
</ds:datastoreItem>
</file>

<file path=customXml/itemProps3.xml><?xml version="1.0" encoding="utf-8"?>
<ds:datastoreItem xmlns:ds="http://schemas.openxmlformats.org/officeDocument/2006/customXml" ds:itemID="{9E7F2EAE-56C0-423B-9C77-3BDE73399A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8932</TotalTime>
  <Words>2060</Words>
  <Application>Microsoft Office PowerPoint</Application>
  <PresentationFormat>Widescreen</PresentationFormat>
  <Paragraphs>335</Paragraphs>
  <Slides>38</Slides>
  <Notes>14</Notes>
  <HiddenSlides>1</HiddenSlides>
  <MMClips>0</MMClips>
  <ScaleCrop>false</ScaleCrop>
  <HeadingPairs>
    <vt:vector size="6" baseType="variant">
      <vt:variant>
        <vt:lpstr>Fonts Used</vt:lpstr>
      </vt:variant>
      <vt:variant>
        <vt:i4>8</vt:i4>
      </vt:variant>
      <vt:variant>
        <vt:lpstr>Theme</vt:lpstr>
      </vt:variant>
      <vt:variant>
        <vt:i4>15</vt:i4>
      </vt:variant>
      <vt:variant>
        <vt:lpstr>Slide Titles</vt:lpstr>
      </vt:variant>
      <vt:variant>
        <vt:i4>38</vt:i4>
      </vt:variant>
    </vt:vector>
  </HeadingPairs>
  <TitlesOfParts>
    <vt:vector size="61" baseType="lpstr">
      <vt:lpstr>Arial</vt:lpstr>
      <vt:lpstr>Calibri</vt:lpstr>
      <vt:lpstr>Calibri Light</vt:lpstr>
      <vt:lpstr>Cambria</vt:lpstr>
      <vt:lpstr>Gotham</vt:lpstr>
      <vt:lpstr>Symbol</vt:lpstr>
      <vt:lpstr>Verdana</vt:lpstr>
      <vt:lpstr>Wingdings</vt:lpstr>
      <vt:lpstr>Cover White 1</vt:lpstr>
      <vt:lpstr>Cover White 2</vt:lpstr>
      <vt:lpstr>Custom Design</vt:lpstr>
      <vt:lpstr>Cover Green+Blue 1</vt:lpstr>
      <vt:lpstr>Cover Green+Blue 2</vt:lpstr>
      <vt:lpstr>Recurring White 1</vt:lpstr>
      <vt:lpstr>Recurring Green+Blue 1</vt:lpstr>
      <vt:lpstr>Recurring Gray 1</vt:lpstr>
      <vt:lpstr>Recurring Red 1</vt:lpstr>
      <vt:lpstr>Recurring Blue 1</vt:lpstr>
      <vt:lpstr>Recurring White 2</vt:lpstr>
      <vt:lpstr>Recurring Green+Blue 2</vt:lpstr>
      <vt:lpstr>Recurring Gray 2</vt:lpstr>
      <vt:lpstr>Recurring Red 2</vt:lpstr>
      <vt:lpstr>Recurring Blue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Suraj Uprety - Content Marketing Manager</dc:creator>
  <cp:lastModifiedBy>chathushi dilhari</cp:lastModifiedBy>
  <cp:revision>217</cp:revision>
  <dcterms:created xsi:type="dcterms:W3CDTF">2021-01-15T05:41:35Z</dcterms:created>
  <dcterms:modified xsi:type="dcterms:W3CDTF">2023-01-20T12:32:49Z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0x010100A8FB0D2667BB9E4A977335CFBD3DC8FA</vt:lpwstr>
  </property>
  <property fmtid="{D5CDD505-2E9C-101B-9397-08002B2CF9AE}" pid="3" name="Order">
    <vt:r8>750800</vt:r8>
  </property>
  <property fmtid="{D5CDD505-2E9C-101B-9397-08002B2CF9AE}" pid="4" name="xd_Signature">
    <vt:bool>false</vt:bool>
  </property>
  <property fmtid="{D5CDD505-2E9C-101B-9397-08002B2CF9AE}" pid="5" name="xd_ProgID">
    <vt:lpwstr/>
  </property>
  <property fmtid="{D5CDD505-2E9C-101B-9397-08002B2CF9AE}" pid="6" name="TemplateUrl">
    <vt:lpwstr/>
  </property>
  <property fmtid="{D5CDD505-2E9C-101B-9397-08002B2CF9AE}" pid="7" name="ComplianceAssetId">
    <vt:lpwstr/>
  </property>
</Properties>
</file>